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5" r:id="rId2"/>
    <p:sldMasterId id="2147483697" r:id="rId3"/>
  </p:sldMasterIdLst>
  <p:notesMasterIdLst>
    <p:notesMasterId r:id="rId38"/>
  </p:notesMasterIdLst>
  <p:handoutMasterIdLst>
    <p:handoutMasterId r:id="rId39"/>
  </p:handoutMasterIdLst>
  <p:sldIdLst>
    <p:sldId id="256" r:id="rId4"/>
    <p:sldId id="349" r:id="rId5"/>
    <p:sldId id="408" r:id="rId6"/>
    <p:sldId id="409" r:id="rId7"/>
    <p:sldId id="410" r:id="rId8"/>
    <p:sldId id="274" r:id="rId9"/>
    <p:sldId id="294" r:id="rId10"/>
    <p:sldId id="411" r:id="rId11"/>
    <p:sldId id="430" r:id="rId12"/>
    <p:sldId id="275" r:id="rId13"/>
    <p:sldId id="431" r:id="rId14"/>
    <p:sldId id="258" r:id="rId15"/>
    <p:sldId id="261" r:id="rId16"/>
    <p:sldId id="270" r:id="rId17"/>
    <p:sldId id="266" r:id="rId18"/>
    <p:sldId id="271" r:id="rId19"/>
    <p:sldId id="267" r:id="rId20"/>
    <p:sldId id="276" r:id="rId21"/>
    <p:sldId id="429" r:id="rId22"/>
    <p:sldId id="365" r:id="rId23"/>
    <p:sldId id="277" r:id="rId24"/>
    <p:sldId id="278" r:id="rId25"/>
    <p:sldId id="279" r:id="rId26"/>
    <p:sldId id="264" r:id="rId27"/>
    <p:sldId id="265" r:id="rId28"/>
    <p:sldId id="268" r:id="rId29"/>
    <p:sldId id="412" r:id="rId30"/>
    <p:sldId id="413" r:id="rId31"/>
    <p:sldId id="399" r:id="rId32"/>
    <p:sldId id="406" r:id="rId33"/>
    <p:sldId id="323" r:id="rId34"/>
    <p:sldId id="407" r:id="rId35"/>
    <p:sldId id="414" r:id="rId36"/>
    <p:sldId id="415" r:id="rId3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837A0-C4ED-4F39-8E8E-4165A209BFF6}"/>
              </a:ext>
            </a:extLst>
          </p:cNvPr>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4E83662-6B3E-42A9-86EC-9BAF2F9051B9}"/>
              </a:ext>
            </a:extLst>
          </p:cNvPr>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fld id="{435AC11E-088E-4E91-81BD-0CEF0917584C}" type="datetimeFigureOut">
              <a:rPr lang="en-GB" smtClean="0"/>
              <a:t>10/05/2023</a:t>
            </a:fld>
            <a:endParaRPr lang="en-GB"/>
          </a:p>
        </p:txBody>
      </p:sp>
      <p:sp>
        <p:nvSpPr>
          <p:cNvPr id="4" name="Footer Placeholder 3">
            <a:extLst>
              <a:ext uri="{FF2B5EF4-FFF2-40B4-BE49-F238E27FC236}">
                <a16:creationId xmlns:a16="http://schemas.microsoft.com/office/drawing/2014/main" id="{B378F7FA-6C5F-4166-A78E-9ACCE8100CAF}"/>
              </a:ext>
            </a:extLst>
          </p:cNvPr>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878B057-4894-42CF-9AA7-419B5B68C0F4}"/>
              </a:ext>
            </a:extLst>
          </p:cNvPr>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5D8C7FD0-B8F1-4B67-806A-A0CE87942CA7}" type="slidenum">
              <a:rPr lang="en-GB" smtClean="0"/>
              <a:t>‹#›</a:t>
            </a:fld>
            <a:endParaRPr lang="en-GB"/>
          </a:p>
        </p:txBody>
      </p:sp>
    </p:spTree>
    <p:extLst>
      <p:ext uri="{BB962C8B-B14F-4D97-AF65-F5344CB8AC3E}">
        <p14:creationId xmlns:p14="http://schemas.microsoft.com/office/powerpoint/2010/main" val="3299952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B45537C8-9AA2-46CA-9D41-93D5FF5CE5CF}" type="datetimeFigureOut">
              <a:rPr lang="en-GB" smtClean="0"/>
              <a:t>10/05/2023</a:t>
            </a:fld>
            <a:endParaRPr lang="en-GB"/>
          </a:p>
        </p:txBody>
      </p:sp>
      <p:sp>
        <p:nvSpPr>
          <p:cNvPr id="4" name="Slide Image Placehold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FD531C57-441C-4E8A-92F9-96765C1ADD86}" type="slidenum">
              <a:rPr lang="en-GB" smtClean="0"/>
              <a:t>‹#›</a:t>
            </a:fld>
            <a:endParaRPr lang="en-GB"/>
          </a:p>
        </p:txBody>
      </p:sp>
    </p:spTree>
    <p:extLst>
      <p:ext uri="{BB962C8B-B14F-4D97-AF65-F5344CB8AC3E}">
        <p14:creationId xmlns:p14="http://schemas.microsoft.com/office/powerpoint/2010/main" val="2084918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AB8AE0-42AC-4FE0-94AA-E988671F2646}" type="datetime1">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76096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27597F-9181-4A28-BA4D-50E4D62CDFC6}" type="datetime1">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4442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8176CE-DB72-4074-8D70-318E98870B6F}" type="datetime1">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99095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F87A-6258-42E4-B20D-5098AEBB0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CC16D4-3BDE-4E07-BCE9-0D8164A27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A35EBB-1DF4-418D-99FC-00E8F35E7562}"/>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678D2316-8726-4DCF-BD9D-B0FBBC2A8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65B51-391B-4938-B32A-BCB434D285B6}"/>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673798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481-D1DC-430B-9D8D-51DCC8229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C9B25-6D93-43D5-B17A-4727A28D65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3CF76-B5D9-4AB5-A5D2-82C8D2A7670D}"/>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FE78E79F-EC95-4D41-A99D-C953B79D8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1CB1BB-C756-442B-A03A-441F09713FC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128544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D612-6FBA-451E-A679-FA8A602F5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D25B8-4159-4401-8CA6-ECD370196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E1184E-9136-4A45-8BDF-D93BAE8DE49C}"/>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6B329FD5-998D-418E-AD90-4F1EE9331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84FD1C-5014-4175-8668-4A03FCD99B83}"/>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4290619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09D7-2E4A-45D3-93C9-6010B15B6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ADA-0B32-42B1-B45A-5BDF153B09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AB635A-E2B9-4452-A7BC-76ACECB26F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1A6C46-C7EE-4838-936D-A47046035A78}"/>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6" name="Footer Placeholder 5">
            <a:extLst>
              <a:ext uri="{FF2B5EF4-FFF2-40B4-BE49-F238E27FC236}">
                <a16:creationId xmlns:a16="http://schemas.microsoft.com/office/drawing/2014/main" id="{467C3249-7FC5-47A9-A3D3-FD6D688AF4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8711F-F3E8-4DDD-9E28-F3305A233A9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246752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9832-371C-45FD-AA22-AA56EFB75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08203-1CA8-4362-992D-E10CEBC3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7EA6A-0AC3-4815-BBEA-8E11F00AFD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E9E816-19B2-40F7-A04A-D9D551531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6D1AE5-C69F-4B0F-8B06-E6BD3298C93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685F4C-E652-45B0-8EEB-9D1351B8B125}"/>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8" name="Footer Placeholder 7">
            <a:extLst>
              <a:ext uri="{FF2B5EF4-FFF2-40B4-BE49-F238E27FC236}">
                <a16:creationId xmlns:a16="http://schemas.microsoft.com/office/drawing/2014/main" id="{8EEB505D-B411-4165-84FA-16372C3672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27203-4622-4241-97FB-FD83DDE57B61}"/>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706989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6A-F243-45B8-A41F-493FC79B5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2C93C0-8580-4535-9839-6E205B600360}"/>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4" name="Footer Placeholder 3">
            <a:extLst>
              <a:ext uri="{FF2B5EF4-FFF2-40B4-BE49-F238E27FC236}">
                <a16:creationId xmlns:a16="http://schemas.microsoft.com/office/drawing/2014/main" id="{AFBF1A28-CF2E-4725-8C62-7F04FF3CB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3262E-CA1D-433E-8107-64D8FEB60E42}"/>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471592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038DD5-6AEA-4CA5-AAB5-BD5DCE820BD2}"/>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3" name="Footer Placeholder 2">
            <a:extLst>
              <a:ext uri="{FF2B5EF4-FFF2-40B4-BE49-F238E27FC236}">
                <a16:creationId xmlns:a16="http://schemas.microsoft.com/office/drawing/2014/main" id="{075BA673-E6F6-4AC4-BB24-485F308CE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A539F-B1D5-45C3-849A-50188157D0EA}"/>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28717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29DF-426C-444A-A740-31CD3C7C2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E41DA6-1EDA-46CF-8F9C-6DD771D9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9062B8-1B23-4AFE-8E0B-075EA3159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C4047D-80DA-4DCE-9E13-9AE058D01E5D}"/>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6" name="Footer Placeholder 5">
            <a:extLst>
              <a:ext uri="{FF2B5EF4-FFF2-40B4-BE49-F238E27FC236}">
                <a16:creationId xmlns:a16="http://schemas.microsoft.com/office/drawing/2014/main" id="{34BFC32E-7B68-4728-80EF-D0A173AF1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F61C-7D7D-422E-8179-62BB53967EE9}"/>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0347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81DE54-CAB8-46C9-96F4-F7D3C9A2E87D}" type="datetime1">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51391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76ED0-0D03-44BA-A398-9260EC15E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066568-40F6-4024-8FEE-5CE7D93C9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21D2F-069B-4089-9938-EA017134F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5246D-DF0F-46B5-9ADC-87B01B2A53E0}"/>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6" name="Footer Placeholder 5">
            <a:extLst>
              <a:ext uri="{FF2B5EF4-FFF2-40B4-BE49-F238E27FC236}">
                <a16:creationId xmlns:a16="http://schemas.microsoft.com/office/drawing/2014/main" id="{12C18603-45E5-4CF5-A720-FE89716B5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C384D1-7E82-4E51-81A2-25610EDE5A28}"/>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818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F9D7-9E1E-4C70-A870-E5F074A09A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F9708-99A2-4495-A2B2-40D3B8A965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3BE9-FC93-4196-82DC-AD15928EC060}"/>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5ACBDA40-FA43-4EC1-ABA3-4587BD232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99D598-BF55-482D-8CC2-89D4CB77EEB7}"/>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059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78CA8-2E96-4774-A0D6-483034714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F82EDD-B988-4003-8551-A356CB815F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D3DE6-6FA9-4BA0-AD11-F039A732874C}"/>
              </a:ext>
            </a:extLst>
          </p:cNvPr>
          <p:cNvSpPr>
            <a:spLocks noGrp="1"/>
          </p:cNvSpPr>
          <p:nvPr>
            <p:ph type="dt" sz="half" idx="10"/>
          </p:nvPr>
        </p:nvSpPr>
        <p:spPr/>
        <p:txBody>
          <a:body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A41181C8-B098-4D09-8D56-39CB4E2E72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E4F00-3CD4-4067-BA20-7B6B1B46623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44350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42003796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127649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990563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00881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7168284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746239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50666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2B9F69-4472-4322-AE22-05C942E8CEA9}" type="datetime1">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325602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2075752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057312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6059375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92836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638E0D-093B-4BFD-B7B4-DC2BA48B58BC}" type="datetime1">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96638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435631-E5F0-4545-A3E9-D27718FD14DC}" type="datetime1">
              <a:rPr lang="en-GB" smtClean="0"/>
              <a:t>10/05/2023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27505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AB10F0-6EF2-4531-A3C1-C3B6E4D534CC}" type="datetime1">
              <a:rPr lang="en-GB" smtClean="0"/>
              <a:t>10/05/2023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923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46D9-2D53-4FBE-A4C3-62EAD4B387D5}" type="datetime1">
              <a:rPr lang="en-GB" smtClean="0"/>
              <a:t>10/05/2023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45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04445-9888-483D-AFEF-C0FF11AAA42E}" type="datetime1">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47283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0FDD6A-6CB3-4783-9E89-1952B892DD7E}" type="datetime1">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5930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3120-19D1-4591-8DF3-CE974FC1415B}" type="datetime1">
              <a:rPr lang="en-GB" smtClean="0"/>
              <a:t>10/05/2023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9921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72F7B-3040-41F5-A2DC-19C78F0A35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F0F432-C89E-44FB-A320-3CD4CD41A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14449-4CC2-41FA-8B90-DCD162DDB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051FB-4048-4E40-9031-A3AD5A81D89B}" type="datetimeFigureOut">
              <a:rPr lang="en-GB" smtClean="0"/>
              <a:t>10/05/2023</a:t>
            </a:fld>
            <a:endParaRPr lang="en-GB"/>
          </a:p>
        </p:txBody>
      </p:sp>
      <p:sp>
        <p:nvSpPr>
          <p:cNvPr id="5" name="Footer Placeholder 4">
            <a:extLst>
              <a:ext uri="{FF2B5EF4-FFF2-40B4-BE49-F238E27FC236}">
                <a16:creationId xmlns:a16="http://schemas.microsoft.com/office/drawing/2014/main" id="{8636F062-C8A5-401B-8B4D-52071BA31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DB7C8-A55F-4CA7-B80C-AF61FB42C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92E8D-927F-4429-9490-7711A59419BE}" type="slidenum">
              <a:rPr lang="en-GB" smtClean="0"/>
              <a:t>‹#›</a:t>
            </a:fld>
            <a:endParaRPr lang="en-GB"/>
          </a:p>
        </p:txBody>
      </p:sp>
    </p:spTree>
    <p:extLst>
      <p:ext uri="{BB962C8B-B14F-4D97-AF65-F5344CB8AC3E}">
        <p14:creationId xmlns:p14="http://schemas.microsoft.com/office/powerpoint/2010/main" val="12585324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7762-EA46-465F-8EEA-3AFC072F90B9}" type="datetimeFigureOut">
              <a:rPr lang="en-GB" smtClean="0"/>
              <a:t>10/05/2023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CBA3-0E90-4152-A82D-403F79215A45}" type="slidenum">
              <a:rPr lang="en-GB" smtClean="0"/>
              <a:t>‹#›</a:t>
            </a:fld>
            <a:endParaRPr lang="en-GB" dirty="0"/>
          </a:p>
        </p:txBody>
      </p:sp>
    </p:spTree>
    <p:extLst>
      <p:ext uri="{BB962C8B-B14F-4D97-AF65-F5344CB8AC3E}">
        <p14:creationId xmlns:p14="http://schemas.microsoft.com/office/powerpoint/2010/main" val="9141062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23.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researchgate.net/publication/284720288_Capitalizando_O_Capitalismo_Domestico_-_Porosidade_e_Acumulacao_Primitiva_de_Capital_em_Mocambique" TargetMode="External"/><Relationship Id="rId3" Type="http://schemas.openxmlformats.org/officeDocument/2006/relationships/hyperlink" Target="https://www.researchgate.net/publication/319554822_Logica_Historica_do_Modelo_de_Acumulacao_de_Capital_em_Mocambique" TargetMode="External"/><Relationship Id="rId7" Type="http://schemas.openxmlformats.org/officeDocument/2006/relationships/hyperlink" Target="https://www.researchgate.net/publication/273340949_Growth_capital_accumulation_and_economic_porosity_in_Mozambique_social_losses_private_gains"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4720139_Industria_e_industrializacao_em_Mocambique_analise_da_situacao_actual_e_linhas_estrategicas_de_desenvolvimento_I_Quaderni_della_Cooperazione_Italiana_32003" TargetMode="External"/><Relationship Id="rId5" Type="http://schemas.openxmlformats.org/officeDocument/2006/relationships/hyperlink" Target="https://www.researchgate.net/publication/284720099_Economic_linkages_between_Mozambique_and_South_Africa" TargetMode="External"/><Relationship Id="rId4" Type="http://schemas.openxmlformats.org/officeDocument/2006/relationships/hyperlink" Target="https://www.researchgate.net/publication/305730467_DILEMAS_DA_INDUSTRIALIZACAO_NUM_CONTEXTO_EXTRACTIVO_DE_ACUMULACAO_DE_CAPIT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researchgate.net/publication/284720256_REFLECTINDO_SOBRE_ACUMULACAO_POROSIDADE_E_INDUSTRIALIZACAO_EM_CONTEXTO_DE_ECONOMIA_EXTRACTIVA"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19617910_Crises_Economicas_e_Estruturas_de_Acumulacao_de_Capital_em_Mocambique" TargetMode="External"/><Relationship Id="rId5" Type="http://schemas.openxmlformats.org/officeDocument/2006/relationships/hyperlink" Target="https://www.researchgate.net/publication/284720995_Opcoes_Economicas_de_Mocambique_1975-95_Problemas_Licoes_e_Ideias_Alternativas" TargetMode="External"/><Relationship Id="rId4" Type="http://schemas.openxmlformats.org/officeDocument/2006/relationships/hyperlink" Target="https://www.researchgate.net/publication/284720903_Economia_extractiva_e_desafios_de_industrializacao_em_Mocambique"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researchgate.net/publication/303943946_Cronica_de_uma_crise_anunciada_divida_publica_no_contexto_da_economia_extractiva" TargetMode="External"/><Relationship Id="rId3" Type="http://schemas.openxmlformats.org/officeDocument/2006/relationships/hyperlink" Target="https://www.researchgate.net/publication/297255681_Crises_ciclicas_e_desafios_de_transformacao_do_padrao_de_crescimento_economico_em_Mocambique" TargetMode="External"/><Relationship Id="rId7" Type="http://schemas.openxmlformats.org/officeDocument/2006/relationships/hyperlink" Target="https://www.researchgate.net/publication/303864588_Cenarios_Opcoes_Dilemas_de_Politica_face_a_Ruptura_da_Bolha_Economica" TargetMode="External"/><Relationship Id="rId2" Type="http://schemas.openxmlformats.org/officeDocument/2006/relationships/hyperlink" Target="https://www.researchgate.net/publication/284720475_Desafios_da_Sustentabilidade_do_Crescimento_Economico_uma_Bolha_Economica_em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03818853_Rebatendo_Mitos_do_Debate_sobre_a_Divida_Publica_em_Mocambique" TargetMode="External"/><Relationship Id="rId5" Type="http://schemas.openxmlformats.org/officeDocument/2006/relationships/hyperlink" Target="https://www.researchgate.net/publication/303750489_A_DIVIDA_SECRETA_MOCAMBICANA_IMPACTO_SOBRE_A_ESTRUTURA_DA_DIVIDA_E_CONSEQUENCIAS_ECONOMICAS" TargetMode="External"/><Relationship Id="rId4" Type="http://schemas.openxmlformats.org/officeDocument/2006/relationships/hyperlink" Target="https://www.researchgate.net/publication/303672732_Introducao_a_problematica_da_divida_publica_contextualizacao_e_questoes_imediatas" TargetMode="External"/><Relationship Id="rId9" Type="http://schemas.openxmlformats.org/officeDocument/2006/relationships/hyperlink" Target="http://www.iese.ac.mz/wp-content/uploads/2017/04/5des2016_FM.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researchgate.net/publication/284720995_Opcoes_Economicas_de_Mocambique_1975-95_Problemas_Licoes_e_Ideias_Alternativas" TargetMode="External"/><Relationship Id="rId2" Type="http://schemas.openxmlformats.org/officeDocument/2006/relationships/hyperlink" Target="https://www.researchgate.net/publication/319554303_Desafios_para_Mocambique_2017"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6457576_An_Investigation_Into_the_Political_Economy_of_Industrial_Policy_the_Case_of_Mozambique_Chapter_Three" TargetMode="External"/><Relationship Id="rId5" Type="http://schemas.openxmlformats.org/officeDocument/2006/relationships/hyperlink" Target="https://www.researchgate.net/publication/284721216_Problemas_estruturais_de_industrializacao_a_industria_transformadora" TargetMode="External"/><Relationship Id="rId4" Type="http://schemas.openxmlformats.org/officeDocument/2006/relationships/hyperlink" Target="https://www.researchgate.net/publication/284721218_Problemas_Estruturais_do_Desenvolvimento_Agrario"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919" y="286431"/>
            <a:ext cx="11707791" cy="5075498"/>
          </a:xfrm>
        </p:spPr>
        <p:txBody>
          <a:bodyPr anchor="t">
            <a:normAutofit/>
          </a:bodyPr>
          <a:lstStyle/>
          <a:p>
            <a:br>
              <a:rPr lang="pt-PT" sz="3600" dirty="0">
                <a:latin typeface="Arial Narrow" panose="020B0606020202030204" pitchFamily="34" charset="0"/>
              </a:rPr>
            </a:br>
            <a:br>
              <a:rPr lang="pt-PT" sz="3600" dirty="0">
                <a:latin typeface="Arial Narrow" panose="020B0606020202030204" pitchFamily="34" charset="0"/>
              </a:rPr>
            </a:br>
            <a:r>
              <a:rPr lang="en-GB" sz="2800" b="1" dirty="0">
                <a:latin typeface="Arial Narrow" panose="020B0606020202030204" pitchFamily="34" charset="0"/>
              </a:rPr>
              <a:t>Development Policy and Politics</a:t>
            </a:r>
            <a:br>
              <a:rPr lang="pt-PT" sz="2800" dirty="0">
                <a:latin typeface="Arial Narrow" panose="020B0606020202030204" pitchFamily="34" charset="0"/>
              </a:rPr>
            </a:br>
            <a:br>
              <a:rPr lang="pt-PT" sz="2800" dirty="0">
                <a:latin typeface="Arial Narrow" panose="020B0606020202030204" pitchFamily="34" charset="0"/>
              </a:rPr>
            </a:br>
            <a:r>
              <a:rPr lang="en-GB" sz="4400" b="1" dirty="0">
                <a:solidFill>
                  <a:srgbClr val="C00000"/>
                </a:solidFill>
                <a:latin typeface="Arial Narrow" panose="020B0606020202030204" pitchFamily="34" charset="0"/>
              </a:rPr>
              <a:t>Structures of Capital Accumulation</a:t>
            </a:r>
            <a:br>
              <a:rPr lang="en-GB" sz="4400" b="1" dirty="0">
                <a:solidFill>
                  <a:srgbClr val="C00000"/>
                </a:solidFill>
                <a:latin typeface="Arial Narrow" panose="020B0606020202030204" pitchFamily="34" charset="0"/>
              </a:rPr>
            </a:br>
            <a:r>
              <a:rPr lang="en-GB" sz="4400" b="1" dirty="0">
                <a:solidFill>
                  <a:srgbClr val="C00000"/>
                </a:solidFill>
                <a:latin typeface="Arial Narrow" panose="020B0606020202030204" pitchFamily="34" charset="0"/>
              </a:rPr>
              <a:t>in Mozambique</a:t>
            </a:r>
            <a:br>
              <a:rPr lang="pt-PT" sz="3100" dirty="0">
                <a:latin typeface="Arial Narrow" panose="020B0606020202030204" pitchFamily="34" charset="0"/>
              </a:rPr>
            </a:br>
            <a:br>
              <a:rPr lang="pt-PT" sz="3600"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a:latin typeface="Arial Narrow" panose="020B0606020202030204" pitchFamily="34" charset="0"/>
              </a:rPr>
              <a:t>(</a:t>
            </a: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a:t>
            </a:r>
          </a:p>
        </p:txBody>
      </p:sp>
      <p:sp>
        <p:nvSpPr>
          <p:cNvPr id="3" name="Subtitle 2"/>
          <p:cNvSpPr>
            <a:spLocks noGrp="1"/>
          </p:cNvSpPr>
          <p:nvPr>
            <p:ph type="subTitle" idx="1"/>
          </p:nvPr>
        </p:nvSpPr>
        <p:spPr>
          <a:xfrm>
            <a:off x="219919" y="5584785"/>
            <a:ext cx="11707791" cy="1018571"/>
          </a:xfrm>
        </p:spPr>
        <p:txBody>
          <a:bodyPr>
            <a:normAutofit/>
          </a:bodyPr>
          <a:lstStyle/>
          <a:p>
            <a:r>
              <a:rPr lang="pt-PT" dirty="0">
                <a:latin typeface="Arial Narrow" panose="020B0606020202030204" pitchFamily="34" charset="0"/>
              </a:rPr>
              <a:t>PhD in Development Studies</a:t>
            </a:r>
          </a:p>
          <a:p>
            <a:r>
              <a:rPr lang="pt-PT" dirty="0">
                <a:latin typeface="Arial Narrow" panose="020B0606020202030204" pitchFamily="34" charset="0"/>
              </a:rPr>
              <a:t>Academic </a:t>
            </a:r>
            <a:r>
              <a:rPr lang="pt-PT" dirty="0" err="1">
                <a:latin typeface="Arial Narrow" panose="020B0606020202030204" pitchFamily="34" charset="0"/>
              </a:rPr>
              <a:t>Year</a:t>
            </a:r>
            <a:r>
              <a:rPr lang="pt-PT" dirty="0">
                <a:latin typeface="Arial Narrow" panose="020B0606020202030204" pitchFamily="34" charset="0"/>
              </a:rPr>
              <a:t> 2022-2023</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919" y="286431"/>
            <a:ext cx="1962337" cy="1233469"/>
          </a:xfrm>
          <a:prstGeom prst="rect">
            <a:avLst/>
          </a:prstGeom>
        </p:spPr>
      </p:pic>
    </p:spTree>
    <p:extLst>
      <p:ext uri="{BB962C8B-B14F-4D97-AF65-F5344CB8AC3E}">
        <p14:creationId xmlns:p14="http://schemas.microsoft.com/office/powerpoint/2010/main" val="83672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788A911D-BFAE-408B-AF49-D9EE6471DF6B}"/>
              </a:ext>
            </a:extLst>
          </p:cNvPr>
          <p:cNvPicPr>
            <a:picLocks noGrp="1" noChangeAspect="1"/>
          </p:cNvPicPr>
          <p:nvPr>
            <p:ph idx="1"/>
          </p:nvPr>
        </p:nvPicPr>
        <p:blipFill>
          <a:blip r:embed="rId2"/>
          <a:stretch>
            <a:fillRect/>
          </a:stretch>
        </p:blipFill>
        <p:spPr>
          <a:xfrm>
            <a:off x="2444817" y="1156188"/>
            <a:ext cx="6986787" cy="5270989"/>
          </a:xfrm>
          <a:prstGeom prst="rect">
            <a:avLst/>
          </a:prstGeom>
        </p:spPr>
      </p:pic>
    </p:spTree>
    <p:extLst>
      <p:ext uri="{BB962C8B-B14F-4D97-AF65-F5344CB8AC3E}">
        <p14:creationId xmlns:p14="http://schemas.microsoft.com/office/powerpoint/2010/main" val="144564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468593"/>
          </a:xfrm>
        </p:spPr>
        <p:txBody>
          <a:bodyPr>
            <a:normAutofit fontScale="90000"/>
          </a:bodyPr>
          <a:lstStyle/>
          <a:p>
            <a:endParaRPr lang="en-GB" sz="3200" b="1" dirty="0">
              <a:solidFill>
                <a:srgbClr val="C00000"/>
              </a:solidFill>
              <a:latin typeface="Arial Narrow" panose="020B0606020202030204" pitchFamily="34" charset="0"/>
            </a:endParaRPr>
          </a:p>
        </p:txBody>
      </p:sp>
      <p:pic>
        <p:nvPicPr>
          <p:cNvPr id="10" name="Content Placeholder 9">
            <a:extLst>
              <a:ext uri="{FF2B5EF4-FFF2-40B4-BE49-F238E27FC236}">
                <a16:creationId xmlns:a16="http://schemas.microsoft.com/office/drawing/2014/main" id="{AE1B91BA-66FF-9355-0357-4E5E2AA1296D}"/>
              </a:ext>
            </a:extLst>
          </p:cNvPr>
          <p:cNvPicPr>
            <a:picLocks noGrp="1" noChangeAspect="1"/>
          </p:cNvPicPr>
          <p:nvPr>
            <p:ph idx="1"/>
          </p:nvPr>
        </p:nvPicPr>
        <p:blipFill>
          <a:blip r:embed="rId2"/>
          <a:stretch>
            <a:fillRect/>
          </a:stretch>
        </p:blipFill>
        <p:spPr>
          <a:xfrm>
            <a:off x="266219" y="726141"/>
            <a:ext cx="11690430" cy="5995334"/>
          </a:xfrm>
          <a:prstGeom prst="rect">
            <a:avLst/>
          </a:prstGeom>
        </p:spPr>
      </p:pic>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380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endParaRPr lang="en-GB" sz="2800" dirty="0">
              <a:latin typeface="Arial Narrow" panose="020B0606020202030204" pitchFamily="34" charset="0"/>
            </a:endParaRPr>
          </a:p>
        </p:txBody>
      </p:sp>
      <p:pic>
        <p:nvPicPr>
          <p:cNvPr id="4" name="Content Placeholder 3">
            <a:extLst>
              <a:ext uri="{FF2B5EF4-FFF2-40B4-BE49-F238E27FC236}">
                <a16:creationId xmlns:a16="http://schemas.microsoft.com/office/drawing/2014/main" id="{0544D363-CDDD-7018-E6B3-BB0D519608B4}"/>
              </a:ext>
            </a:extLst>
          </p:cNvPr>
          <p:cNvPicPr>
            <a:picLocks noGrp="1" noChangeAspect="1"/>
          </p:cNvPicPr>
          <p:nvPr>
            <p:ph idx="1"/>
          </p:nvPr>
        </p:nvPicPr>
        <p:blipFill>
          <a:blip r:embed="rId2"/>
          <a:stretch>
            <a:fillRect/>
          </a:stretch>
        </p:blipFill>
        <p:spPr>
          <a:xfrm>
            <a:off x="1183341" y="1411872"/>
            <a:ext cx="10136638" cy="4763995"/>
          </a:xfrm>
          <a:prstGeom prst="rect">
            <a:avLst/>
          </a:prstGeom>
        </p:spPr>
      </p:pic>
    </p:spTree>
    <p:extLst>
      <p:ext uri="{BB962C8B-B14F-4D97-AF65-F5344CB8AC3E}">
        <p14:creationId xmlns:p14="http://schemas.microsoft.com/office/powerpoint/2010/main" val="290108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endParaRPr lang="en-GB" sz="2800" dirty="0">
              <a:latin typeface="Arial Narrow" panose="020B0606020202030204" pitchFamily="34" charset="0"/>
            </a:endParaRPr>
          </a:p>
        </p:txBody>
      </p:sp>
      <p:pic>
        <p:nvPicPr>
          <p:cNvPr id="4" name="Content Placeholder 3">
            <a:extLst>
              <a:ext uri="{FF2B5EF4-FFF2-40B4-BE49-F238E27FC236}">
                <a16:creationId xmlns:a16="http://schemas.microsoft.com/office/drawing/2014/main" id="{22A77D63-6BCF-71D6-4943-74F5F8894B8C}"/>
              </a:ext>
            </a:extLst>
          </p:cNvPr>
          <p:cNvPicPr>
            <a:picLocks noGrp="1" noChangeAspect="1"/>
          </p:cNvPicPr>
          <p:nvPr>
            <p:ph idx="1"/>
          </p:nvPr>
        </p:nvPicPr>
        <p:blipFill>
          <a:blip r:embed="rId2"/>
          <a:stretch>
            <a:fillRect/>
          </a:stretch>
        </p:blipFill>
        <p:spPr>
          <a:xfrm>
            <a:off x="829559" y="1117076"/>
            <a:ext cx="10624008" cy="5170602"/>
          </a:xfrm>
          <a:prstGeom prst="rect">
            <a:avLst/>
          </a:prstGeom>
        </p:spPr>
      </p:pic>
    </p:spTree>
    <p:extLst>
      <p:ext uri="{BB962C8B-B14F-4D97-AF65-F5344CB8AC3E}">
        <p14:creationId xmlns:p14="http://schemas.microsoft.com/office/powerpoint/2010/main" val="1120367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Dependency </a:t>
            </a:r>
            <a:r>
              <a:rPr lang="pt-PT" sz="2800" b="1" dirty="0" err="1">
                <a:solidFill>
                  <a:srgbClr val="C00000"/>
                </a:solidFill>
                <a:latin typeface="Arial Narrow" panose="020B0606020202030204" pitchFamily="34" charset="0"/>
              </a:rPr>
              <a:t>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private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foreign</a:t>
            </a:r>
            <a:r>
              <a:rPr lang="pt-PT" sz="2800" b="1" dirty="0">
                <a:solidFill>
                  <a:srgbClr val="C00000"/>
                </a:solidFill>
                <a:latin typeface="Arial Narrow" panose="020B0606020202030204" pitchFamily="34" charset="0"/>
              </a:rPr>
              <a:t> capital</a:t>
            </a:r>
          </a:p>
        </p:txBody>
      </p:sp>
      <p:pic>
        <p:nvPicPr>
          <p:cNvPr id="5" name="Content Placeholder 4">
            <a:extLst>
              <a:ext uri="{FF2B5EF4-FFF2-40B4-BE49-F238E27FC236}">
                <a16:creationId xmlns:a16="http://schemas.microsoft.com/office/drawing/2014/main" id="{8C4419D8-718C-433B-96EB-859E9FBBFA3A}"/>
              </a:ext>
            </a:extLst>
          </p:cNvPr>
          <p:cNvPicPr>
            <a:picLocks noGrp="1" noChangeAspect="1"/>
          </p:cNvPicPr>
          <p:nvPr>
            <p:ph idx="1"/>
          </p:nvPr>
        </p:nvPicPr>
        <p:blipFill>
          <a:blip r:embed="rId2"/>
          <a:stretch>
            <a:fillRect/>
          </a:stretch>
        </p:blipFill>
        <p:spPr>
          <a:xfrm>
            <a:off x="448408" y="1049597"/>
            <a:ext cx="11333283" cy="5439126"/>
          </a:xfrm>
        </p:spPr>
      </p:pic>
    </p:spTree>
    <p:extLst>
      <p:ext uri="{BB962C8B-B14F-4D97-AF65-F5344CB8AC3E}">
        <p14:creationId xmlns:p14="http://schemas.microsoft.com/office/powerpoint/2010/main" val="1998887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Dependency </a:t>
            </a:r>
            <a:r>
              <a:rPr lang="pt-PT" sz="2800" b="1" dirty="0" err="1">
                <a:solidFill>
                  <a:srgbClr val="C00000"/>
                </a:solidFill>
                <a:latin typeface="Arial Narrow" panose="020B0606020202030204" pitchFamily="34" charset="0"/>
              </a:rPr>
              <a:t>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private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foreign</a:t>
            </a:r>
            <a:r>
              <a:rPr lang="pt-PT" sz="2800" b="1" dirty="0">
                <a:solidFill>
                  <a:srgbClr val="C00000"/>
                </a:solidFill>
                <a:latin typeface="Arial Narrow" panose="020B0606020202030204" pitchFamily="34" charset="0"/>
              </a:rPr>
              <a:t> capital</a:t>
            </a:r>
          </a:p>
        </p:txBody>
      </p:sp>
      <p:pic>
        <p:nvPicPr>
          <p:cNvPr id="5" name="Content Placeholder 4">
            <a:extLst>
              <a:ext uri="{FF2B5EF4-FFF2-40B4-BE49-F238E27FC236}">
                <a16:creationId xmlns:a16="http://schemas.microsoft.com/office/drawing/2014/main" id="{2B416BBD-C574-4488-8771-4461019ECA9D}"/>
              </a:ext>
            </a:extLst>
          </p:cNvPr>
          <p:cNvPicPr>
            <a:picLocks noGrp="1" noChangeAspect="1"/>
          </p:cNvPicPr>
          <p:nvPr>
            <p:ph idx="1"/>
          </p:nvPr>
        </p:nvPicPr>
        <p:blipFill>
          <a:blip r:embed="rId2"/>
          <a:stretch>
            <a:fillRect/>
          </a:stretch>
        </p:blipFill>
        <p:spPr>
          <a:xfrm>
            <a:off x="452023" y="1446335"/>
            <a:ext cx="11355478" cy="4677507"/>
          </a:xfrm>
        </p:spPr>
      </p:pic>
    </p:spTree>
    <p:extLst>
      <p:ext uri="{BB962C8B-B14F-4D97-AF65-F5344CB8AC3E}">
        <p14:creationId xmlns:p14="http://schemas.microsoft.com/office/powerpoint/2010/main" val="277756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C9682E42-582F-4858-93D6-2041C5BBD1D0}"/>
              </a:ext>
            </a:extLst>
          </p:cNvPr>
          <p:cNvPicPr>
            <a:picLocks noGrp="1" noChangeAspect="1"/>
          </p:cNvPicPr>
          <p:nvPr>
            <p:ph idx="1"/>
          </p:nvPr>
        </p:nvPicPr>
        <p:blipFill>
          <a:blip r:embed="rId2"/>
          <a:stretch>
            <a:fillRect/>
          </a:stretch>
        </p:blipFill>
        <p:spPr>
          <a:xfrm>
            <a:off x="364881" y="1216547"/>
            <a:ext cx="11526715" cy="4740801"/>
          </a:xfrm>
        </p:spPr>
      </p:pic>
    </p:spTree>
    <p:extLst>
      <p:ext uri="{BB962C8B-B14F-4D97-AF65-F5344CB8AC3E}">
        <p14:creationId xmlns:p14="http://schemas.microsoft.com/office/powerpoint/2010/main" val="3991693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B0325287-A752-4069-8570-C8BC243C893E}"/>
              </a:ext>
            </a:extLst>
          </p:cNvPr>
          <p:cNvPicPr>
            <a:picLocks noGrp="1" noChangeAspect="1"/>
          </p:cNvPicPr>
          <p:nvPr>
            <p:ph idx="1"/>
          </p:nvPr>
        </p:nvPicPr>
        <p:blipFill>
          <a:blip r:embed="rId2"/>
          <a:stretch>
            <a:fillRect/>
          </a:stretch>
        </p:blipFill>
        <p:spPr>
          <a:xfrm>
            <a:off x="677008" y="1147397"/>
            <a:ext cx="10709030" cy="5218234"/>
          </a:xfrm>
          <a:prstGeom prst="rect">
            <a:avLst/>
          </a:prstGeom>
        </p:spPr>
      </p:pic>
    </p:spTree>
    <p:extLst>
      <p:ext uri="{BB962C8B-B14F-4D97-AF65-F5344CB8AC3E}">
        <p14:creationId xmlns:p14="http://schemas.microsoft.com/office/powerpoint/2010/main" val="331252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5870755C-FAAF-45E6-9A4E-D28B20B90810}"/>
              </a:ext>
            </a:extLst>
          </p:cNvPr>
          <p:cNvPicPr>
            <a:picLocks noGrp="1" noChangeAspect="1"/>
          </p:cNvPicPr>
          <p:nvPr>
            <p:ph idx="1"/>
          </p:nvPr>
        </p:nvPicPr>
        <p:blipFill>
          <a:blip r:embed="rId2"/>
          <a:stretch>
            <a:fillRect/>
          </a:stretch>
        </p:blipFill>
        <p:spPr>
          <a:xfrm>
            <a:off x="1485542" y="1389185"/>
            <a:ext cx="9434503" cy="5167945"/>
          </a:xfrm>
          <a:prstGeom prst="rect">
            <a:avLst/>
          </a:prstGeom>
        </p:spPr>
      </p:pic>
    </p:spTree>
    <p:extLst>
      <p:ext uri="{BB962C8B-B14F-4D97-AF65-F5344CB8AC3E}">
        <p14:creationId xmlns:p14="http://schemas.microsoft.com/office/powerpoint/2010/main" val="1067451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2F47-136E-4999-8A66-EECF352A5D01}"/>
              </a:ext>
            </a:extLst>
          </p:cNvPr>
          <p:cNvSpPr>
            <a:spLocks noGrp="1"/>
          </p:cNvSpPr>
          <p:nvPr>
            <p:ph type="title"/>
          </p:nvPr>
        </p:nvSpPr>
        <p:spPr>
          <a:xfrm>
            <a:off x="329877" y="143436"/>
            <a:ext cx="11655707" cy="48851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dirty="0">
              <a:solidFill>
                <a:srgbClr val="C00000"/>
              </a:solidFill>
              <a:latin typeface="Arial Narrow" panose="020B0606020202030204" pitchFamily="34" charset="0"/>
            </a:endParaRPr>
          </a:p>
        </p:txBody>
      </p:sp>
      <p:graphicFrame>
        <p:nvGraphicFramePr>
          <p:cNvPr id="4" name="Content Placeholder 3">
            <a:extLst>
              <a:ext uri="{FF2B5EF4-FFF2-40B4-BE49-F238E27FC236}">
                <a16:creationId xmlns:a16="http://schemas.microsoft.com/office/drawing/2014/main" id="{D4A0A563-8999-4C26-9251-636D3E26C9A7}"/>
              </a:ext>
            </a:extLst>
          </p:cNvPr>
          <p:cNvGraphicFramePr>
            <a:graphicFrameLocks noGrp="1"/>
          </p:cNvGraphicFramePr>
          <p:nvPr>
            <p:ph idx="1"/>
          </p:nvPr>
        </p:nvGraphicFramePr>
        <p:xfrm>
          <a:off x="329876" y="911983"/>
          <a:ext cx="11655707" cy="5314062"/>
        </p:xfrm>
        <a:graphic>
          <a:graphicData uri="http://schemas.openxmlformats.org/drawingml/2006/table">
            <a:tbl>
              <a:tblPr firstRow="1" firstCol="1" bandRow="1">
                <a:tableStyleId>{073A0DAA-6AF3-43AB-8588-CEC1D06C72B9}</a:tableStyleId>
              </a:tblPr>
              <a:tblGrid>
                <a:gridCol w="1555536">
                  <a:extLst>
                    <a:ext uri="{9D8B030D-6E8A-4147-A177-3AD203B41FA5}">
                      <a16:colId xmlns:a16="http://schemas.microsoft.com/office/drawing/2014/main" val="3489241469"/>
                    </a:ext>
                  </a:extLst>
                </a:gridCol>
                <a:gridCol w="971474">
                  <a:extLst>
                    <a:ext uri="{9D8B030D-6E8A-4147-A177-3AD203B41FA5}">
                      <a16:colId xmlns:a16="http://schemas.microsoft.com/office/drawing/2014/main" val="2447063039"/>
                    </a:ext>
                  </a:extLst>
                </a:gridCol>
                <a:gridCol w="970499">
                  <a:extLst>
                    <a:ext uri="{9D8B030D-6E8A-4147-A177-3AD203B41FA5}">
                      <a16:colId xmlns:a16="http://schemas.microsoft.com/office/drawing/2014/main" val="2319984415"/>
                    </a:ext>
                  </a:extLst>
                </a:gridCol>
                <a:gridCol w="786940">
                  <a:extLst>
                    <a:ext uri="{9D8B030D-6E8A-4147-A177-3AD203B41FA5}">
                      <a16:colId xmlns:a16="http://schemas.microsoft.com/office/drawing/2014/main" val="587288657"/>
                    </a:ext>
                  </a:extLst>
                </a:gridCol>
                <a:gridCol w="1136534">
                  <a:extLst>
                    <a:ext uri="{9D8B030D-6E8A-4147-A177-3AD203B41FA5}">
                      <a16:colId xmlns:a16="http://schemas.microsoft.com/office/drawing/2014/main" val="3152094431"/>
                    </a:ext>
                  </a:extLst>
                </a:gridCol>
                <a:gridCol w="878541">
                  <a:extLst>
                    <a:ext uri="{9D8B030D-6E8A-4147-A177-3AD203B41FA5}">
                      <a16:colId xmlns:a16="http://schemas.microsoft.com/office/drawing/2014/main" val="1506967372"/>
                    </a:ext>
                  </a:extLst>
                </a:gridCol>
                <a:gridCol w="1130472">
                  <a:extLst>
                    <a:ext uri="{9D8B030D-6E8A-4147-A177-3AD203B41FA5}">
                      <a16:colId xmlns:a16="http://schemas.microsoft.com/office/drawing/2014/main" val="798063734"/>
                    </a:ext>
                  </a:extLst>
                </a:gridCol>
                <a:gridCol w="895611">
                  <a:extLst>
                    <a:ext uri="{9D8B030D-6E8A-4147-A177-3AD203B41FA5}">
                      <a16:colId xmlns:a16="http://schemas.microsoft.com/office/drawing/2014/main" val="585630568"/>
                    </a:ext>
                  </a:extLst>
                </a:gridCol>
                <a:gridCol w="1111265">
                  <a:extLst>
                    <a:ext uri="{9D8B030D-6E8A-4147-A177-3AD203B41FA5}">
                      <a16:colId xmlns:a16="http://schemas.microsoft.com/office/drawing/2014/main" val="1433517632"/>
                    </a:ext>
                  </a:extLst>
                </a:gridCol>
                <a:gridCol w="1247361">
                  <a:extLst>
                    <a:ext uri="{9D8B030D-6E8A-4147-A177-3AD203B41FA5}">
                      <a16:colId xmlns:a16="http://schemas.microsoft.com/office/drawing/2014/main" val="2447694843"/>
                    </a:ext>
                  </a:extLst>
                </a:gridCol>
                <a:gridCol w="971474">
                  <a:extLst>
                    <a:ext uri="{9D8B030D-6E8A-4147-A177-3AD203B41FA5}">
                      <a16:colId xmlns:a16="http://schemas.microsoft.com/office/drawing/2014/main" val="786079751"/>
                    </a:ext>
                  </a:extLst>
                </a:gridCol>
              </a:tblGrid>
              <a:tr h="1268802">
                <a:tc rowSpan="2">
                  <a:txBody>
                    <a:bodyPr/>
                    <a:lstStyle/>
                    <a:p>
                      <a:pPr algn="ctr">
                        <a:lnSpc>
                          <a:spcPct val="115000"/>
                        </a:lnSpc>
                        <a:spcBef>
                          <a:spcPts val="300"/>
                        </a:spcBef>
                        <a:spcAft>
                          <a:spcPts val="300"/>
                        </a:spcAft>
                      </a:pPr>
                      <a:r>
                        <a:rPr lang="pt-PT" sz="1800" dirty="0">
                          <a:effectLst/>
                          <a:latin typeface="Arial Narrow" panose="020B0606020202030204" pitchFamily="34" charset="0"/>
                        </a:rPr>
                        <a:t>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gridSpan="3">
                  <a:txBody>
                    <a:bodyPr/>
                    <a:lstStyle/>
                    <a:p>
                      <a:pPr algn="ctr">
                        <a:lnSpc>
                          <a:spcPct val="115000"/>
                        </a:lnSpc>
                        <a:spcBef>
                          <a:spcPts val="300"/>
                        </a:spcBef>
                        <a:spcAft>
                          <a:spcPts val="300"/>
                        </a:spcAft>
                      </a:pPr>
                      <a:r>
                        <a:rPr lang="pt-PT" sz="1800" dirty="0">
                          <a:effectLst/>
                          <a:latin typeface="Arial Narrow" panose="020B0606020202030204" pitchFamily="34" charset="0"/>
                        </a:rPr>
                        <a:t>Variação do stock de dívida pública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tc rowSpan="2">
                  <a:txBody>
                    <a:bodyPr/>
                    <a:lstStyle/>
                    <a:p>
                      <a:pPr algn="ctr">
                        <a:lnSpc>
                          <a:spcPct val="115000"/>
                        </a:lnSpc>
                        <a:spcBef>
                          <a:spcPts val="300"/>
                        </a:spcBef>
                        <a:spcAft>
                          <a:spcPts val="300"/>
                        </a:spcAft>
                      </a:pPr>
                      <a:r>
                        <a:rPr lang="pt-PT" sz="1600" dirty="0">
                          <a:effectLst/>
                          <a:latin typeface="Arial Narrow" panose="020B0606020202030204" pitchFamily="34" charset="0"/>
                        </a:rPr>
                        <a:t>Taxa de crescimento do PIB</a:t>
                      </a:r>
                      <a:endParaRPr lang="en-GB" sz="16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gridSpan="3">
                  <a:txBody>
                    <a:bodyPr/>
                    <a:lstStyle/>
                    <a:p>
                      <a:pPr algn="ctr">
                        <a:lnSpc>
                          <a:spcPct val="115000"/>
                        </a:lnSpc>
                        <a:spcBef>
                          <a:spcPts val="300"/>
                        </a:spcBef>
                        <a:spcAft>
                          <a:spcPts val="300"/>
                        </a:spcAft>
                      </a:pPr>
                      <a:r>
                        <a:rPr lang="pt-PT" sz="1800" dirty="0">
                          <a:effectLst/>
                          <a:latin typeface="Arial Narrow" panose="020B0606020202030204" pitchFamily="34" charset="0"/>
                          <a:ea typeface="Calibri" panose="020F0502020204030204" pitchFamily="34" charset="0"/>
                          <a:cs typeface="Times New Roman" panose="02020603050405020304" pitchFamily="18" charset="0"/>
                        </a:rPr>
                        <a:t>Crescimento da componente comercial da dívida pública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tc gridSpan="3">
                  <a:txBody>
                    <a:bodyPr/>
                    <a:lstStyle/>
                    <a:p>
                      <a:pPr algn="ctr">
                        <a:lnSpc>
                          <a:spcPct val="115000"/>
                        </a:lnSpc>
                        <a:spcBef>
                          <a:spcPts val="300"/>
                        </a:spcBef>
                        <a:spcAft>
                          <a:spcPts val="300"/>
                        </a:spcAft>
                      </a:pPr>
                      <a:r>
                        <a:rPr lang="en-GB" sz="1800" dirty="0" err="1">
                          <a:effectLst/>
                          <a:latin typeface="Arial Narrow" panose="020B0606020202030204" pitchFamily="34" charset="0"/>
                        </a:rPr>
                        <a:t>Alocação</a:t>
                      </a:r>
                      <a:r>
                        <a:rPr lang="en-GB" sz="1800" dirty="0">
                          <a:effectLst/>
                          <a:latin typeface="Arial Narrow" panose="020B0606020202030204" pitchFamily="34" charset="0"/>
                        </a:rPr>
                        <a:t> da </a:t>
                      </a:r>
                      <a:r>
                        <a:rPr lang="en-GB" sz="1800" dirty="0" err="1">
                          <a:effectLst/>
                          <a:latin typeface="Arial Narrow" panose="020B0606020202030204" pitchFamily="34" charset="0"/>
                        </a:rPr>
                        <a:t>dívida</a:t>
                      </a:r>
                      <a:r>
                        <a:rPr lang="en-GB" sz="1800" dirty="0">
                          <a:effectLst/>
                          <a:latin typeface="Arial Narrow" panose="020B0606020202030204" pitchFamily="34" charset="0"/>
                        </a:rPr>
                        <a:t> commercial por </a:t>
                      </a:r>
                      <a:r>
                        <a:rPr lang="en-GB" sz="1800" dirty="0" err="1">
                          <a:effectLst/>
                          <a:latin typeface="Arial Narrow" panose="020B0606020202030204" pitchFamily="34" charset="0"/>
                        </a:rPr>
                        <a:t>tipo</a:t>
                      </a:r>
                      <a:r>
                        <a:rPr lang="en-GB" sz="1800" dirty="0">
                          <a:effectLst/>
                          <a:latin typeface="Arial Narrow" panose="020B0606020202030204" pitchFamily="34" charset="0"/>
                        </a:rPr>
                        <a:t> de </a:t>
                      </a:r>
                      <a:r>
                        <a:rPr lang="en-GB" sz="1800" dirty="0" err="1">
                          <a:effectLst/>
                          <a:latin typeface="Arial Narrow" panose="020B0606020202030204" pitchFamily="34" charset="0"/>
                        </a:rPr>
                        <a:t>despesa</a:t>
                      </a:r>
                      <a:endParaRPr lang="en-GB" sz="1800" dirty="0">
                        <a:effectLst/>
                        <a:latin typeface="Arial Narrow" panose="020B0606020202030204" pitchFamily="34" charset="0"/>
                      </a:endParaRPr>
                    </a:p>
                    <a:p>
                      <a:pPr algn="ctr">
                        <a:lnSpc>
                          <a:spcPct val="115000"/>
                        </a:lnSpc>
                        <a:spcBef>
                          <a:spcPts val="300"/>
                        </a:spcBef>
                        <a:spcAft>
                          <a:spcPts val="300"/>
                        </a:spcAft>
                      </a:pPr>
                      <a:r>
                        <a:rPr lang="pt-PT" sz="1800" dirty="0">
                          <a:effectLst/>
                          <a:latin typeface="Arial Narrow" panose="020B0606020202030204" pitchFamily="34" charset="0"/>
                        </a:rPr>
                        <a:t>(% da dívida comercial total)</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04292141"/>
                  </a:ext>
                </a:extLst>
              </a:tr>
              <a:tr h="1225631">
                <a:tc vMerge="1">
                  <a:txBody>
                    <a:bodyPr/>
                    <a:lstStyle/>
                    <a:p>
                      <a:endParaRPr lang="en-GB"/>
                    </a:p>
                  </a:txBody>
                  <a:tcPr/>
                </a:tc>
                <a:tc>
                  <a:txBody>
                    <a:bodyPr/>
                    <a:lstStyle/>
                    <a:p>
                      <a:pPr algn="ctr">
                        <a:lnSpc>
                          <a:spcPct val="115000"/>
                        </a:lnSpc>
                        <a:spcBef>
                          <a:spcPts val="300"/>
                        </a:spcBef>
                        <a:spcAft>
                          <a:spcPts val="300"/>
                        </a:spcAft>
                      </a:pPr>
                      <a:r>
                        <a:rPr lang="pt-PT" sz="1800" dirty="0">
                          <a:effectLst/>
                          <a:latin typeface="Arial Narrow" panose="020B0606020202030204" pitchFamily="34" charset="0"/>
                        </a:rPr>
                        <a:t>Interna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Externa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Total</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vMerge="1">
                  <a:txBody>
                    <a:bodyPr/>
                    <a:lstStyle/>
                    <a:p>
                      <a:endParaRPr lang="en-GB"/>
                    </a:p>
                  </a:txBody>
                  <a:tcPr/>
                </a:tc>
                <a:tc>
                  <a:txBody>
                    <a:bodyPr/>
                    <a:lstStyle/>
                    <a:p>
                      <a:pPr algn="ctr">
                        <a:lnSpc>
                          <a:spcPct val="115000"/>
                        </a:lnSpc>
                        <a:spcBef>
                          <a:spcPts val="300"/>
                        </a:spcBef>
                        <a:spcAft>
                          <a:spcPts val="300"/>
                        </a:spcAft>
                      </a:pPr>
                      <a:r>
                        <a:rPr lang="pt-PT" sz="1800" dirty="0">
                          <a:effectLst/>
                          <a:latin typeface="Arial Narrow" panose="020B0606020202030204" pitchFamily="34" charset="0"/>
                          <a:ea typeface="Calibri" panose="020F0502020204030204" pitchFamily="34" charset="0"/>
                          <a:cs typeface="Times New Roman" panose="02020603050405020304" pitchFamily="18" charset="0"/>
                        </a:rPr>
                        <a:t>Variação do stock</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Peso na dívida pública total em 2006</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Peso na dívida pública total em 2019</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err="1">
                          <a:effectLst/>
                          <a:latin typeface="Arial Narrow" panose="020B0606020202030204" pitchFamily="34" charset="0"/>
                        </a:rPr>
                        <a:t>Infra-estruturas</a:t>
                      </a:r>
                      <a:r>
                        <a:rPr lang="pt-PT" sz="1800" dirty="0">
                          <a:effectLst/>
                          <a:latin typeface="Arial Narrow" panose="020B0606020202030204" pitchFamily="34" charset="0"/>
                        </a:rPr>
                        <a:t> da economia </a:t>
                      </a:r>
                      <a:r>
                        <a:rPr lang="pt-PT" sz="1800" dirty="0" err="1">
                          <a:effectLst/>
                          <a:latin typeface="Arial Narrow" panose="020B0606020202030204" pitchFamily="34" charset="0"/>
                        </a:rPr>
                        <a:t>extractiva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en-GB" sz="1800" noProof="0" dirty="0" err="1">
                          <a:effectLst/>
                          <a:latin typeface="Arial Narrow" panose="020B0606020202030204" pitchFamily="34" charset="0"/>
                        </a:rPr>
                        <a:t>Garantias</a:t>
                      </a:r>
                      <a:r>
                        <a:rPr lang="en-GB" sz="1800" noProof="0" dirty="0">
                          <a:effectLst/>
                          <a:latin typeface="Arial Narrow" panose="020B0606020202030204" pitchFamily="34" charset="0"/>
                        </a:rPr>
                        <a:t> </a:t>
                      </a:r>
                      <a:r>
                        <a:rPr lang="en-GB" sz="1800" noProof="0" dirty="0" err="1">
                          <a:effectLst/>
                          <a:latin typeface="Arial Narrow" panose="020B0606020202030204" pitchFamily="34" charset="0"/>
                        </a:rPr>
                        <a:t>públicas</a:t>
                      </a:r>
                      <a:r>
                        <a:rPr lang="en-GB" sz="1800" noProof="0" dirty="0">
                          <a:effectLst/>
                          <a:latin typeface="Arial Narrow" panose="020B0606020202030204" pitchFamily="34" charset="0"/>
                        </a:rPr>
                        <a:t> de </a:t>
                      </a:r>
                      <a:r>
                        <a:rPr lang="en-GB" sz="1800" noProof="0" dirty="0" err="1">
                          <a:effectLst/>
                          <a:latin typeface="Arial Narrow" panose="020B0606020202030204" pitchFamily="34" charset="0"/>
                        </a:rPr>
                        <a:t>dívida</a:t>
                      </a:r>
                      <a:r>
                        <a:rPr lang="en-GB" sz="1800" noProof="0" dirty="0">
                          <a:effectLst/>
                          <a:latin typeface="Arial Narrow" panose="020B0606020202030204" pitchFamily="34" charset="0"/>
                        </a:rPr>
                        <a:t> </a:t>
                      </a:r>
                      <a:r>
                        <a:rPr lang="en-GB" sz="1800" noProof="0" dirty="0" err="1">
                          <a:effectLst/>
                          <a:latin typeface="Arial Narrow" panose="020B0606020202030204" pitchFamily="34" charset="0"/>
                        </a:rPr>
                        <a:t>privada</a:t>
                      </a:r>
                      <a:r>
                        <a:rPr lang="en-GB" sz="1800" noProof="0" dirty="0">
                          <a:effectLst/>
                          <a:latin typeface="Arial Narrow" panose="020B0606020202030204" pitchFamily="34" charset="0"/>
                        </a:rPr>
                        <a:t> e PPPs</a:t>
                      </a:r>
                      <a:endParaRPr lang="en-GB" sz="1800" noProof="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Pagamento do serviço da dívida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1128662043"/>
                  </a:ext>
                </a:extLst>
              </a:tr>
              <a:tr h="1607793">
                <a:tc>
                  <a:txBody>
                    <a:bodyPr/>
                    <a:lstStyle/>
                    <a:p>
                      <a:pPr>
                        <a:lnSpc>
                          <a:spcPct val="115000"/>
                        </a:lnSpc>
                        <a:spcBef>
                          <a:spcPts val="300"/>
                        </a:spcBef>
                        <a:spcAft>
                          <a:spcPts val="300"/>
                        </a:spcAft>
                      </a:pPr>
                      <a:r>
                        <a:rPr lang="pt-PT" sz="1800" dirty="0">
                          <a:effectLst/>
                          <a:latin typeface="Arial Narrow" panose="020B0606020202030204" pitchFamily="34" charset="0"/>
                        </a:rPr>
                        <a:t>Crescimento acumulado </a:t>
                      </a:r>
                      <a:r>
                        <a:rPr lang="pt-PT" sz="1800">
                          <a:effectLst/>
                          <a:latin typeface="Arial Narrow" panose="020B0606020202030204" pitchFamily="34" charset="0"/>
                        </a:rPr>
                        <a:t>entre 2006-2019 </a:t>
                      </a:r>
                      <a:r>
                        <a:rPr lang="pt-PT" sz="1800" dirty="0">
                          <a:effectLst/>
                          <a:latin typeface="Arial Narrow" panose="020B0606020202030204" pitchFamily="34" charset="0"/>
                        </a:rPr>
                        <a:t>(em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1 017 %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390 %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515 %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130%</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4 990 %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8 %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49 %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31%</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39%</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30%</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3589387585"/>
                  </a:ext>
                </a:extLst>
              </a:tr>
              <a:tr h="888003">
                <a:tc>
                  <a:txBody>
                    <a:bodyPr/>
                    <a:lstStyle/>
                    <a:p>
                      <a:pPr>
                        <a:lnSpc>
                          <a:spcPct val="115000"/>
                        </a:lnSpc>
                        <a:spcBef>
                          <a:spcPts val="300"/>
                        </a:spcBef>
                        <a:spcAft>
                          <a:spcPts val="300"/>
                        </a:spcAft>
                      </a:pPr>
                      <a:r>
                        <a:rPr lang="pt-PT" sz="1800" dirty="0">
                          <a:effectLst/>
                          <a:latin typeface="Arial Narrow" panose="020B0606020202030204" pitchFamily="34" charset="0"/>
                        </a:rPr>
                        <a:t>Variação média anual (em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26 %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13 %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dirty="0">
                          <a:effectLst/>
                          <a:latin typeface="Arial Narrow" panose="020B0606020202030204" pitchFamily="34" charset="0"/>
                          <a:ea typeface="Cambria" panose="02040503050406030204" pitchFamily="18" charset="0"/>
                          <a:cs typeface="Raavi" panose="020B0502040204020203" pitchFamily="34" charset="0"/>
                        </a:rPr>
                        <a:t>15 %</a:t>
                      </a:r>
                      <a:endParaRPr lang="en-GB" sz="1800" dirty="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6,6%</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37 %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dirty="0">
                          <a:effectLst/>
                          <a:latin typeface="Arial Narrow" panose="020B0606020202030204" pitchFamily="34" charset="0"/>
                          <a:ea typeface="Cambria" panose="02040503050406030204" pitchFamily="18" charset="0"/>
                          <a:cs typeface="Raavi" panose="020B0502040204020203" pitchFamily="34" charset="0"/>
                        </a:rPr>
                        <a:t>-</a:t>
                      </a:r>
                      <a:endParaRPr lang="en-GB" sz="1800" dirty="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a:effectLst/>
                          <a:latin typeface="Arial Narrow" panose="020B0606020202030204" pitchFamily="34" charset="0"/>
                        </a:rPr>
                        <a:t>-</a:t>
                      </a: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1745810950"/>
                  </a:ext>
                </a:extLst>
              </a:tr>
            </a:tbl>
          </a:graphicData>
        </a:graphic>
      </p:graphicFrame>
      <p:sp>
        <p:nvSpPr>
          <p:cNvPr id="5" name="Slide Number Placeholder 4">
            <a:extLst>
              <a:ext uri="{FF2B5EF4-FFF2-40B4-BE49-F238E27FC236}">
                <a16:creationId xmlns:a16="http://schemas.microsoft.com/office/drawing/2014/main" id="{645DCF23-2707-4CF8-90D0-6ECA2825A6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CFE70E-ED35-4239-A0C3-7CC6A1E398AB}"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115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Structure of the presentation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lnSpcReduction="10000"/>
          </a:bodyPr>
          <a:lstStyle/>
          <a:p>
            <a:pPr>
              <a:lnSpc>
                <a:spcPct val="114000"/>
              </a:lnSpc>
              <a:spcBef>
                <a:spcPts val="0"/>
              </a:spcBef>
              <a:spcAft>
                <a:spcPts val="2400"/>
              </a:spcAft>
            </a:pPr>
            <a:r>
              <a:rPr lang="en-GB" dirty="0">
                <a:latin typeface="Arial Narrow" panose="020B0606020202030204" pitchFamily="34" charset="0"/>
              </a:rPr>
              <a:t>Introduction – summary of an argument based on historical research</a:t>
            </a:r>
          </a:p>
          <a:p>
            <a:pPr>
              <a:lnSpc>
                <a:spcPct val="114000"/>
              </a:lnSpc>
              <a:spcBef>
                <a:spcPts val="0"/>
              </a:spcBef>
              <a:spcAft>
                <a:spcPts val="2400"/>
              </a:spcAft>
            </a:pPr>
            <a:r>
              <a:rPr lang="en-GB" dirty="0">
                <a:latin typeface="Arial Narrow" panose="020B0606020202030204" pitchFamily="34" charset="0"/>
              </a:rPr>
              <a:t>Key characteristics of the Mozambican economy:</a:t>
            </a:r>
          </a:p>
          <a:p>
            <a:pPr lvl="1">
              <a:lnSpc>
                <a:spcPct val="114000"/>
              </a:lnSpc>
              <a:spcBef>
                <a:spcPts val="0"/>
              </a:spcBef>
              <a:spcAft>
                <a:spcPts val="2400"/>
              </a:spcAft>
            </a:pPr>
            <a:r>
              <a:rPr lang="en-GB" dirty="0">
                <a:latin typeface="Arial Narrow" panose="020B0606020202030204" pitchFamily="34" charset="0"/>
              </a:rPr>
              <a:t>Patterns of specialization</a:t>
            </a:r>
          </a:p>
          <a:p>
            <a:pPr lvl="1">
              <a:lnSpc>
                <a:spcPct val="114000"/>
              </a:lnSpc>
              <a:spcBef>
                <a:spcPts val="0"/>
              </a:spcBef>
              <a:spcAft>
                <a:spcPts val="2400"/>
              </a:spcAft>
            </a:pPr>
            <a:r>
              <a:rPr lang="en-GB" dirty="0">
                <a:latin typeface="Arial Narrow" panose="020B0606020202030204" pitchFamily="34" charset="0"/>
              </a:rPr>
              <a:t>Dependency on inflows of large scale private foreign capital</a:t>
            </a:r>
          </a:p>
          <a:p>
            <a:pPr lvl="1">
              <a:lnSpc>
                <a:spcPct val="114000"/>
              </a:lnSpc>
              <a:spcBef>
                <a:spcPts val="0"/>
              </a:spcBef>
              <a:spcAft>
                <a:spcPts val="2400"/>
              </a:spcAft>
            </a:pPr>
            <a:r>
              <a:rPr lang="en-GB" dirty="0">
                <a:latin typeface="Arial Narrow" panose="020B0606020202030204" pitchFamily="34" charset="0"/>
              </a:rPr>
              <a:t>Public debt and financialization</a:t>
            </a:r>
          </a:p>
          <a:p>
            <a:pPr lvl="1">
              <a:lnSpc>
                <a:spcPct val="114000"/>
              </a:lnSpc>
              <a:spcBef>
                <a:spcPts val="0"/>
              </a:spcBef>
              <a:spcAft>
                <a:spcPts val="2400"/>
              </a:spcAft>
            </a:pPr>
            <a:r>
              <a:rPr lang="en-GB" dirty="0">
                <a:latin typeface="Arial Narrow" panose="020B0606020202030204" pitchFamily="34" charset="0"/>
              </a:rPr>
              <a:t>Speculative financial system reflecting structures of accumulation</a:t>
            </a:r>
            <a:r>
              <a:rPr lang="pt-PT" dirty="0">
                <a:latin typeface="Arial Narrow" panose="020B0606020202030204" pitchFamily="34" charset="0"/>
              </a:rPr>
              <a:t> </a:t>
            </a:r>
          </a:p>
          <a:p>
            <a:pPr lvl="1">
              <a:lnSpc>
                <a:spcPct val="114000"/>
              </a:lnSpc>
              <a:spcBef>
                <a:spcPts val="0"/>
              </a:spcBef>
              <a:spcAft>
                <a:spcPts val="2400"/>
              </a:spcAft>
            </a:pPr>
            <a:r>
              <a:rPr lang="en-GB" dirty="0">
                <a:latin typeface="Arial Narrow" panose="020B0606020202030204" pitchFamily="34" charset="0"/>
              </a:rPr>
              <a:t>Inequality and poverty</a:t>
            </a:r>
          </a:p>
          <a:p>
            <a:pPr>
              <a:lnSpc>
                <a:spcPct val="114000"/>
              </a:lnSpc>
              <a:spcBef>
                <a:spcPts val="0"/>
              </a:spcBef>
              <a:spcAft>
                <a:spcPts val="2400"/>
              </a:spcAft>
            </a:pPr>
            <a:r>
              <a:rPr lang="en-GB" dirty="0">
                <a:latin typeface="Arial Narrow" panose="020B0606020202030204" pitchFamily="34" charset="0"/>
              </a:rPr>
              <a:t>How did we come to this? How to analyse it? This is for the next lectures</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39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Dependency and financialization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PCD</a:t>
            </a:r>
          </a:p>
          <a:p>
            <a:pPr>
              <a:lnSpc>
                <a:spcPct val="120000"/>
              </a:lnSpc>
              <a:spcBef>
                <a:spcPts val="0"/>
              </a:spcBef>
              <a:spcAft>
                <a:spcPts val="2400"/>
              </a:spcAft>
            </a:pPr>
            <a:r>
              <a:rPr lang="en-GB" dirty="0">
                <a:latin typeface="Arial Narrow" panose="020B0606020202030204" pitchFamily="34" charset="0"/>
              </a:rPr>
              <a:t>Riversdale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44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EC950BE7-0127-4E87-8F98-1974C1281C21}"/>
              </a:ext>
            </a:extLst>
          </p:cNvPr>
          <p:cNvPicPr>
            <a:picLocks noGrp="1" noChangeAspect="1"/>
          </p:cNvPicPr>
          <p:nvPr>
            <p:ph idx="1"/>
          </p:nvPr>
        </p:nvPicPr>
        <p:blipFill>
          <a:blip r:embed="rId2"/>
          <a:stretch>
            <a:fillRect/>
          </a:stretch>
        </p:blipFill>
        <p:spPr>
          <a:xfrm>
            <a:off x="1050681" y="1235482"/>
            <a:ext cx="9847384" cy="5229801"/>
          </a:xfrm>
          <a:prstGeom prst="rect">
            <a:avLst/>
          </a:prstGeom>
        </p:spPr>
      </p:pic>
    </p:spTree>
    <p:extLst>
      <p:ext uri="{BB962C8B-B14F-4D97-AF65-F5344CB8AC3E}">
        <p14:creationId xmlns:p14="http://schemas.microsoft.com/office/powerpoint/2010/main" val="372077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8" name="Content Placeholder 7">
            <a:extLst>
              <a:ext uri="{FF2B5EF4-FFF2-40B4-BE49-F238E27FC236}">
                <a16:creationId xmlns:a16="http://schemas.microsoft.com/office/drawing/2014/main" id="{3FC3B0EF-B7EE-4813-BB10-FEC662F660A3}"/>
              </a:ext>
            </a:extLst>
          </p:cNvPr>
          <p:cNvPicPr>
            <a:picLocks noGrp="1" noChangeAspect="1"/>
          </p:cNvPicPr>
          <p:nvPr>
            <p:ph idx="1"/>
          </p:nvPr>
        </p:nvPicPr>
        <p:blipFill>
          <a:blip r:embed="rId2"/>
          <a:stretch>
            <a:fillRect/>
          </a:stretch>
        </p:blipFill>
        <p:spPr>
          <a:xfrm>
            <a:off x="1227558" y="1367204"/>
            <a:ext cx="9508749" cy="4976446"/>
          </a:xfrm>
          <a:prstGeom prst="rect">
            <a:avLst/>
          </a:prstGeom>
        </p:spPr>
      </p:pic>
    </p:spTree>
    <p:extLst>
      <p:ext uri="{BB962C8B-B14F-4D97-AF65-F5344CB8AC3E}">
        <p14:creationId xmlns:p14="http://schemas.microsoft.com/office/powerpoint/2010/main" val="3557214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5" name="Content Placeholder 4">
            <a:extLst>
              <a:ext uri="{FF2B5EF4-FFF2-40B4-BE49-F238E27FC236}">
                <a16:creationId xmlns:a16="http://schemas.microsoft.com/office/drawing/2014/main" id="{954CD27F-8B54-469B-98C8-0F2C0231B43E}"/>
              </a:ext>
            </a:extLst>
          </p:cNvPr>
          <p:cNvPicPr>
            <a:picLocks noGrp="1" noChangeAspect="1"/>
          </p:cNvPicPr>
          <p:nvPr>
            <p:ph idx="1"/>
          </p:nvPr>
        </p:nvPicPr>
        <p:blipFill>
          <a:blip r:embed="rId2"/>
          <a:stretch>
            <a:fillRect/>
          </a:stretch>
        </p:blipFill>
        <p:spPr>
          <a:xfrm>
            <a:off x="470389" y="1077058"/>
            <a:ext cx="11399226" cy="5266592"/>
          </a:xfrm>
        </p:spPr>
      </p:pic>
    </p:spTree>
    <p:extLst>
      <p:ext uri="{BB962C8B-B14F-4D97-AF65-F5344CB8AC3E}">
        <p14:creationId xmlns:p14="http://schemas.microsoft.com/office/powerpoint/2010/main" val="3764816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a:solidFill>
                  <a:srgbClr val="C00000"/>
                </a:solidFill>
                <a:latin typeface="Arial Narrow" panose="020B0606020202030204" pitchFamily="34" charset="0"/>
              </a:rPr>
              <a:t>Speculative financial sector</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3101E9B7-D1A0-4FC7-9BDB-8AD32DC370D6}"/>
              </a:ext>
            </a:extLst>
          </p:cNvPr>
          <p:cNvPicPr>
            <a:picLocks noGrp="1" noChangeAspect="1"/>
          </p:cNvPicPr>
          <p:nvPr>
            <p:ph idx="1"/>
          </p:nvPr>
        </p:nvPicPr>
        <p:blipFill>
          <a:blip r:embed="rId2"/>
          <a:stretch>
            <a:fillRect/>
          </a:stretch>
        </p:blipFill>
        <p:spPr>
          <a:xfrm>
            <a:off x="372359" y="1249052"/>
            <a:ext cx="11550010" cy="5479633"/>
          </a:xfrm>
        </p:spPr>
      </p:pic>
    </p:spTree>
    <p:extLst>
      <p:ext uri="{BB962C8B-B14F-4D97-AF65-F5344CB8AC3E}">
        <p14:creationId xmlns:p14="http://schemas.microsoft.com/office/powerpoint/2010/main" val="775374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2F7FFB5C-6890-414D-A2A2-3B130F25413E}"/>
              </a:ext>
            </a:extLst>
          </p:cNvPr>
          <p:cNvPicPr>
            <a:picLocks noGrp="1" noChangeAspect="1"/>
          </p:cNvPicPr>
          <p:nvPr>
            <p:ph idx="1"/>
          </p:nvPr>
        </p:nvPicPr>
        <p:blipFill>
          <a:blip r:embed="rId2"/>
          <a:stretch>
            <a:fillRect/>
          </a:stretch>
        </p:blipFill>
        <p:spPr>
          <a:xfrm>
            <a:off x="597878" y="1147396"/>
            <a:ext cx="11284926" cy="5363308"/>
          </a:xfrm>
          <a:prstGeom prst="rect">
            <a:avLst/>
          </a:prstGeom>
        </p:spPr>
      </p:pic>
    </p:spTree>
    <p:extLst>
      <p:ext uri="{BB962C8B-B14F-4D97-AF65-F5344CB8AC3E}">
        <p14:creationId xmlns:p14="http://schemas.microsoft.com/office/powerpoint/2010/main" val="270028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2D7FE925-70E6-45E4-AB82-29746FB5B832}"/>
              </a:ext>
            </a:extLst>
          </p:cNvPr>
          <p:cNvPicPr>
            <a:picLocks noGrp="1" noChangeAspect="1"/>
          </p:cNvPicPr>
          <p:nvPr>
            <p:ph idx="1"/>
          </p:nvPr>
        </p:nvPicPr>
        <p:blipFill>
          <a:blip r:embed="rId2"/>
          <a:stretch>
            <a:fillRect/>
          </a:stretch>
        </p:blipFill>
        <p:spPr>
          <a:xfrm>
            <a:off x="703384" y="1099038"/>
            <a:ext cx="10827727" cy="5543549"/>
          </a:xfrm>
          <a:prstGeom prst="rect">
            <a:avLst/>
          </a:prstGeom>
        </p:spPr>
      </p:pic>
    </p:spTree>
    <p:extLst>
      <p:ext uri="{BB962C8B-B14F-4D97-AF65-F5344CB8AC3E}">
        <p14:creationId xmlns:p14="http://schemas.microsoft.com/office/powerpoint/2010/main" val="484756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566860"/>
          </a:xfrm>
        </p:spPr>
        <p:txBody>
          <a:bodyPr>
            <a:normAutofit/>
          </a:bodyPr>
          <a:lstStyle/>
          <a:p>
            <a:r>
              <a:rPr lang="en-GB" sz="3200" b="1" dirty="0">
                <a:solidFill>
                  <a:srgbClr val="C00000"/>
                </a:solidFill>
                <a:latin typeface="Arial Narrow" panose="020B0606020202030204" pitchFamily="34" charset="0"/>
              </a:rPr>
              <a:t>Social inequality and poverty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31985"/>
            <a:ext cx="11690430" cy="5694520"/>
          </a:xfrm>
        </p:spPr>
        <p:txBody>
          <a:bodyPr/>
          <a:lstStyle/>
          <a:p>
            <a:pPr>
              <a:lnSpc>
                <a:spcPct val="120000"/>
              </a:lnSpc>
              <a:spcBef>
                <a:spcPts val="0"/>
              </a:spcBef>
              <a:spcAft>
                <a:spcPts val="2400"/>
              </a:spcAft>
            </a:pPr>
            <a:r>
              <a:rPr lang="en-GB" dirty="0">
                <a:latin typeface="Arial Narrow" panose="020B0606020202030204" pitchFamily="34" charset="0"/>
              </a:rPr>
              <a:t>General Data:</a:t>
            </a:r>
          </a:p>
          <a:p>
            <a:pPr lvl="1">
              <a:lnSpc>
                <a:spcPct val="120000"/>
              </a:lnSpc>
              <a:spcBef>
                <a:spcPts val="0"/>
              </a:spcBef>
              <a:spcAft>
                <a:spcPts val="2400"/>
              </a:spcAft>
            </a:pPr>
            <a:r>
              <a:rPr lang="en-GB" dirty="0">
                <a:latin typeface="Arial Narrow" panose="020B0606020202030204" pitchFamily="34" charset="0"/>
              </a:rPr>
              <a:t>Gini: from 0.47 to 0.54</a:t>
            </a:r>
          </a:p>
          <a:p>
            <a:pPr lvl="1">
              <a:lnSpc>
                <a:spcPct val="120000"/>
              </a:lnSpc>
              <a:spcBef>
                <a:spcPts val="0"/>
              </a:spcBef>
              <a:spcAft>
                <a:spcPts val="2400"/>
              </a:spcAft>
            </a:pPr>
            <a:r>
              <a:rPr lang="en-GB" dirty="0">
                <a:latin typeface="Arial Narrow" panose="020B0606020202030204" pitchFamily="34" charset="0"/>
              </a:rPr>
              <a:t>Income shares: poorer 60% declined from 28% to 23%; Highest 10% increased from 40% to 50%</a:t>
            </a:r>
          </a:p>
          <a:p>
            <a:pPr lvl="1">
              <a:lnSpc>
                <a:spcPct val="120000"/>
              </a:lnSpc>
              <a:spcBef>
                <a:spcPts val="0"/>
              </a:spcBef>
              <a:spcAft>
                <a:spcPts val="2400"/>
              </a:spcAft>
            </a:pPr>
            <a:r>
              <a:rPr lang="en-GB" dirty="0">
                <a:latin typeface="Arial Narrow" panose="020B0606020202030204" pitchFamily="34" charset="0"/>
              </a:rPr>
              <a:t>Number of poor increased by two million and number of millionaires doubled, </a:t>
            </a:r>
            <a:r>
              <a:rPr lang="en-GB" dirty="0" err="1">
                <a:latin typeface="Arial Narrow" panose="020B0606020202030204" pitchFamily="34" charset="0"/>
              </a:rPr>
              <a:t>multimillionares</a:t>
            </a:r>
            <a:r>
              <a:rPr lang="en-GB" dirty="0">
                <a:latin typeface="Arial Narrow" panose="020B0606020202030204" pitchFamily="34" charset="0"/>
              </a:rPr>
              <a:t> increased 5x, and um centi-millionaire</a:t>
            </a:r>
          </a:p>
          <a:p>
            <a:pPr lvl="1">
              <a:lnSpc>
                <a:spcPct val="120000"/>
              </a:lnSpc>
              <a:spcBef>
                <a:spcPts val="0"/>
              </a:spcBef>
              <a:spcAft>
                <a:spcPts val="2400"/>
              </a:spcAft>
            </a:pPr>
            <a:r>
              <a:rPr lang="en-GB" dirty="0">
                <a:latin typeface="Arial Narrow" panose="020B0606020202030204" pitchFamily="34" charset="0"/>
              </a:rPr>
              <a:t>Income elasticity of poverty is -0.11, and declines as growth accelerates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9988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536087"/>
          </a:xfrm>
        </p:spPr>
        <p:txBody>
          <a:bodyPr>
            <a:normAutofit/>
          </a:bodyPr>
          <a:lstStyle/>
          <a:p>
            <a:r>
              <a:rPr lang="en-GB" sz="3200" b="1" dirty="0">
                <a:solidFill>
                  <a:srgbClr val="C00000"/>
                </a:solidFill>
                <a:latin typeface="Arial Narrow" panose="020B0606020202030204" pitchFamily="34" charset="0"/>
              </a:rPr>
              <a:t>Social inequality and poverty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ea typeface="Calibri" panose="020F0502020204030204" pitchFamily="34" charset="0"/>
                <a:cs typeface="Times New Roman" panose="02020603050405020304" pitchFamily="18" charset="0"/>
              </a:rPr>
              <a:t>S</a:t>
            </a:r>
            <a:r>
              <a:rPr lang="en-GB" dirty="0">
                <a:effectLst/>
                <a:latin typeface="Arial Narrow" panose="020B0606020202030204" pitchFamily="34" charset="0"/>
                <a:ea typeface="Calibri" panose="020F0502020204030204" pitchFamily="34" charset="0"/>
                <a:cs typeface="Times New Roman" panose="02020603050405020304" pitchFamily="18" charset="0"/>
              </a:rPr>
              <a:t>ocial inequality, wealth concentration and the resilience of poverty result from the same objective economic and social dynamics, the mode of accumulation in Mozambique. </a:t>
            </a:r>
          </a:p>
          <a:p>
            <a:pPr lvl="1">
              <a:lnSpc>
                <a:spcPct val="120000"/>
              </a:lnSpc>
              <a:spcBef>
                <a:spcPts val="0"/>
              </a:spcBef>
              <a:spcAft>
                <a:spcPts val="2400"/>
              </a:spcAft>
            </a:pPr>
            <a:r>
              <a:rPr lang="en-GB" dirty="0">
                <a:effectLst/>
                <a:latin typeface="Arial Narrow" panose="020B0606020202030204" pitchFamily="34" charset="0"/>
                <a:ea typeface="Calibri" panose="020F0502020204030204" pitchFamily="34" charset="0"/>
                <a:cs typeface="Times New Roman" panose="02020603050405020304" pitchFamily="18" charset="0"/>
              </a:rPr>
              <a:t>The dynamics of inequality and poverty minimise the options for linkage-based import-substitution and for production of basic wage goods for the domestic market and consolidate the patterns of production oriented for exports of primary goods.</a:t>
            </a:r>
          </a:p>
          <a:p>
            <a:pPr lvl="1">
              <a:lnSpc>
                <a:spcPct val="120000"/>
              </a:lnSpc>
              <a:spcBef>
                <a:spcPts val="0"/>
              </a:spcBef>
              <a:spcAft>
                <a:spcPts val="2400"/>
              </a:spcAft>
            </a:pPr>
            <a:r>
              <a:rPr lang="en-GB" dirty="0">
                <a:effectLst/>
                <a:latin typeface="Arial Narrow" panose="020B0606020202030204" pitchFamily="34" charset="0"/>
                <a:ea typeface="Calibri" panose="020F0502020204030204" pitchFamily="34" charset="0"/>
                <a:cs typeface="Times New Roman" panose="02020603050405020304" pitchFamily="18" charset="0"/>
              </a:rPr>
              <a:t>On the other hand, as salaries and other remunerations do not pay for the social costs of labour reproduction, productivity outside of the extractive economy tends to be low and absenteeism high, as workers need to multiply and diversify their sources of income </a:t>
            </a: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8502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https://www.researchgate.net/publication/319554499_Contribuicao_para_o_metodo_de_investigacao_da_economia_politica_de_Mocambique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3"/>
              </a:rPr>
              <a:t>https://www.researchgate.net/publication/319554822_Logica_Historica_do_Modelo_de_Acumulacao_de_Capital_em_Mocambique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https://www.researchgate.net/publication/305730467_DILEMAS_DA_INDUSTRIALIZACAO_NUM_CONTEXTO_EXTRACTIVO_DE_ACUMULACAO_DE_CAPITAL</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https://www.researchgate.net/publication/284720099_Economic_linkages_between_Mozambique_and_South_Africa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https://www.researchgate.net/publication/284720139_Industria_e_industrializacao_em_Mocambique_analise_da_situacao_actual_e_linhas_estrategicas_de_desenvolvimento_I_Quaderni_della_Cooperazione_Italiana_32003</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7"/>
              </a:rPr>
              <a:t>https://www.researchgate.net/publication/273340949_Growth_capital_accumulation_and_economic_porosity_in_Mozambique_social_losses_private_gains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8"/>
              </a:rPr>
              <a:t>https://www.researchgate.net/publication/284720288_Capitalizando_O_Capitalismo_Domestico_-_Porosidade_e_Acumulacao_Primitiva_de_Capital_em_Mocambique</a:t>
            </a:r>
            <a:endParaRPr lang="pt-PT" sz="2000" dirty="0">
              <a:latin typeface="Arial Narrow" panose="020B0606020202030204" pitchFamily="34" charset="0"/>
            </a:endParaRPr>
          </a:p>
        </p:txBody>
      </p:sp>
    </p:spTree>
    <p:extLst>
      <p:ext uri="{BB962C8B-B14F-4D97-AF65-F5344CB8AC3E}">
        <p14:creationId xmlns:p14="http://schemas.microsoft.com/office/powerpoint/2010/main" val="229239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Introduction – summary of an argument based on historical research</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873889"/>
            <a:ext cx="11690430" cy="5752616"/>
          </a:xfrm>
        </p:spPr>
        <p:txBody>
          <a:bodyPr>
            <a:normAutofit/>
          </a:bodyPr>
          <a:lstStyle/>
          <a:p>
            <a:pPr>
              <a:lnSpc>
                <a:spcPct val="120000"/>
              </a:lnSpc>
              <a:spcBef>
                <a:spcPts val="0"/>
              </a:spcBef>
              <a:spcAft>
                <a:spcPts val="2400"/>
              </a:spcAft>
            </a:pPr>
            <a:r>
              <a:rPr lang="en-GB" sz="2400" dirty="0">
                <a:latin typeface="Arial Narrow" panose="020B0606020202030204" pitchFamily="34" charset="0"/>
                <a:ea typeface="Calibri" panose="020F0502020204030204" pitchFamily="34" charset="0"/>
                <a:cs typeface="Times New Roman" panose="02020603050405020304" pitchFamily="18" charset="0"/>
              </a:rPr>
              <a:t>K</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ey characteristics of the Mozambican system of capital accumulation, which result from the combination of the structures of capitalism inherited from colonialism and the developing of a national, capitalist bourgeoisie, which, for historical reasons arises dependent upon the State and inflows of foreign capital.</a:t>
            </a:r>
          </a:p>
          <a:p>
            <a:pPr>
              <a:spcAft>
                <a:spcPts val="600"/>
              </a:spcAft>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By the end of the 1980s, the formation of the national, capitalist bourgeoisie, from of the ashes of the post-independence State-centred project of accumulation, became the central political battle driving State policy. </a:t>
            </a:r>
          </a:p>
          <a:p>
            <a:pPr lvl="1">
              <a:spcAft>
                <a:spcPts val="600"/>
              </a:spcAft>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The WC demands, against a background of humanitarian crises, failure of state centred project, withdrawal of the state from active policy (except monetary monetarist policy and austerity), internationalization of post-</a:t>
            </a:r>
            <a:r>
              <a:rPr lang="en-GB" sz="2200" i="1" dirty="0">
                <a:effectLst/>
                <a:latin typeface="Arial Narrow" panose="020B0606020202030204" pitchFamily="34" charset="0"/>
                <a:ea typeface="Calibri" panose="020F0502020204030204" pitchFamily="34" charset="0"/>
                <a:cs typeface="Times New Roman" panose="02020603050405020304" pitchFamily="18" charset="0"/>
              </a:rPr>
              <a:t>apartheid </a:t>
            </a:r>
            <a:r>
              <a:rPr lang="en-GB" sz="2200" dirty="0">
                <a:effectLst/>
                <a:latin typeface="Arial Narrow" panose="020B0606020202030204" pitchFamily="34" charset="0"/>
                <a:ea typeface="Calibri" panose="020F0502020204030204" pitchFamily="34" charset="0"/>
                <a:cs typeface="Times New Roman" panose="02020603050405020304" pitchFamily="18" charset="0"/>
              </a:rPr>
              <a:t>South African capital, a weak, emerging capitalist class, and collapsing structures of the labour movement. What emerged as the Mozambican capitalist mode of accumulation is largely the result of the specific class structured conditions articulated by the combination of linkages (such as the pattern of specialization and globalization of South African capital) and agencies (such as the policies and policy goals, the intervening agents).</a:t>
            </a:r>
          </a:p>
          <a:p>
            <a:pPr>
              <a:spcAft>
                <a:spcPts val="60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8559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a:t>
            </a:r>
            <a:r>
              <a:rPr lang="pt-PT" sz="2000" dirty="0">
                <a:latin typeface="Arial Narrow" panose="020B0606020202030204" pitchFamily="34" charset="0"/>
                <a:hlinkClick r:id="rId3"/>
              </a:rPr>
              <a:t>https://www.researchgate.net/publication/284720256_REFLECTINDO_SOBRE_ACUMULACAO_POROSIDADE_E_INDUSTRIALIZACAO_EM_CONTEXTO_DE_ECONOMIA_EXTRACTIVA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https://www.researchgate.net/publication/284720903_Economia_extractiva_e_desafios_de_industrializacao_em_Mocambique</a:t>
            </a:r>
            <a:r>
              <a:rPr lang="pt-PT" sz="2000" dirty="0">
                <a:latin typeface="Arial Narrow" panose="020B0606020202030204" pitchFamily="34" charset="0"/>
              </a:rPr>
              <a:t> </a:t>
            </a: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https://www.researchgate.net/publication/284720995_Opcoes_Economicas_de_Mocambique_1975-95_Problemas_Licoes_e_Ideias_Alternativas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https://www.researchgate.net/publication/319617910_Crises_Economicas_e_Estruturas_de_Acumulacao_de_Capital_em_Mocambique</a:t>
            </a:r>
            <a:endParaRPr lang="pt-PT" sz="2000" dirty="0">
              <a:latin typeface="Arial Narrow" panose="020B0606020202030204" pitchFamily="34" charset="0"/>
            </a:endParaRPr>
          </a:p>
          <a:p>
            <a:pPr>
              <a:lnSpc>
                <a:spcPct val="113000"/>
              </a:lnSpc>
              <a:spcBef>
                <a:spcPts val="0"/>
              </a:spcBef>
              <a:spcAft>
                <a:spcPts val="600"/>
              </a:spcAft>
            </a:pPr>
            <a:endParaRPr lang="pt-PT" sz="1500" dirty="0">
              <a:latin typeface="Arial Narrow" panose="020B0606020202030204" pitchFamily="34" charset="0"/>
            </a:endParaRPr>
          </a:p>
        </p:txBody>
      </p:sp>
    </p:spTree>
    <p:extLst>
      <p:ext uri="{BB962C8B-B14F-4D97-AF65-F5344CB8AC3E}">
        <p14:creationId xmlns:p14="http://schemas.microsoft.com/office/powerpoint/2010/main" val="696061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lnSpcReduction="10000"/>
          </a:bodyPr>
          <a:lstStyle/>
          <a:p>
            <a:pPr lvl="0">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https://www.researchgate.net/publication/284720475_Desafios_da_Sustentabilidade_do_Crescimento_Economico_uma_Bolha_Economica_em_Mocambique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https://www.researchgate.net/publication/297255681_Crises_ciclicas_e_desafios_de_transformacao_do_padrao_de_crescimento_economico_em_Mocambique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https://www.researchgate.net/publication/303672732_Introducao_a_problematica_da_divida_publica_contextualizacao_e_questoes_imediatas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https://www.researchgate.net/publication/303750489_A_DIVIDA_SECRETA_MOCAMBICANA_IMPACTO_SOBRE_A_ESTRUTURA_DA_DIVIDA_E_CONSEQUENCIAS_ECONOMICAS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https://www.researchgate.net/publication/303818853_Rebatendo_Mitos_do_Debate_sobre_a_Divida_Publica_em_Mocambique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7"/>
              </a:rPr>
              <a:t>https://www.researchgate.net/publication/303864588_Cenarios_Opcoes_Dilemas_de_Politica_face_a_Ruptura_da_Bolha_Economica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8"/>
              </a:rPr>
              <a:t>https://www.researchgate.net/publication/303943946_Cronica_de_uma_crise_anunciada_divida_publica_no_contexto_da_economia_extractiva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9"/>
              </a:rPr>
              <a:t>http://www.iese.ac.mz/wp-content/uploads/2017/04/5des2016_FM.pdf</a:t>
            </a:r>
            <a:endParaRPr lang="pt-PT" sz="2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793791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https://www.researchgate.net/publication/319554303_Desafios_para_Mocambique_2017</a:t>
            </a:r>
            <a:endParaRPr lang="pt-PT" sz="2000" dirty="0">
              <a:solidFill>
                <a:prstClr val="black"/>
              </a:solidFill>
              <a:latin typeface="Arial Narrow" panose="020B0606020202030204" pitchFamily="34" charset="0"/>
              <a:hlinkClick r:id="rId3"/>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https://www.researchgate.net/publication/284720995_Opcoes_Economicas_de_Mocambique_1975-95_Problemas_Licoes_e_Ideias_Alternativas</a:t>
            </a:r>
            <a:r>
              <a:rPr lang="pt-PT" sz="2000" dirty="0">
                <a:solidFill>
                  <a:prstClr val="black"/>
                </a:solidFill>
                <a:latin typeface="Arial Narrow" panose="020B0606020202030204" pitchFamily="34" charset="0"/>
              </a:rPr>
              <a:t> (In Brazão </a:t>
            </a:r>
            <a:r>
              <a:rPr lang="pt-PT" sz="2000" dirty="0" err="1">
                <a:solidFill>
                  <a:prstClr val="black"/>
                </a:solidFill>
                <a:latin typeface="Arial Narrow" panose="020B0606020202030204" pitchFamily="34" charset="0"/>
              </a:rPr>
              <a:t>Mazula</a:t>
            </a:r>
            <a:r>
              <a:rPr lang="pt-PT" sz="2000" dirty="0">
                <a:solidFill>
                  <a:prstClr val="black"/>
                </a:solidFill>
                <a:latin typeface="Arial Narrow" panose="020B0606020202030204" pitchFamily="34" charset="0"/>
              </a:rPr>
              <a:t> (organizador). 1995. Moçambique – eleições, democracia e desenvolvimento)</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https://www.researchgate.net/publication/284721218_Problemas_Estruturais_do_Desenvolvimento_Agrario</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https://www.researchgate.net/publication/284721216_Problemas_estruturais_de_industrializacao_a_industria_transformadora</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https://www.researchgate.net/publication/286457576_An_Investigation_Into_the_Political_Economy_of_Industrial_Policy_the_Case_of_Mozambique_Chapter_Three</a:t>
            </a:r>
            <a:r>
              <a:rPr lang="pt-PT" sz="2000" dirty="0">
                <a:solidFill>
                  <a:prstClr val="black"/>
                </a:solidFill>
                <a:latin typeface="Arial Narrow" panose="020B0606020202030204" pitchFamily="34" charset="0"/>
              </a:rPr>
              <a:t> (In PhD </a:t>
            </a:r>
            <a:r>
              <a:rPr lang="pt-PT" sz="2000" dirty="0" err="1">
                <a:solidFill>
                  <a:prstClr val="black"/>
                </a:solidFill>
                <a:latin typeface="Arial Narrow" panose="020B0606020202030204" pitchFamily="34" charset="0"/>
              </a:rPr>
              <a:t>Thesis</a:t>
            </a:r>
            <a:r>
              <a:rPr lang="pt-PT" sz="2000" dirty="0">
                <a:solidFill>
                  <a:prstClr val="black"/>
                </a:solidFill>
                <a:latin typeface="Arial Narrow" panose="020B0606020202030204" pitchFamily="34" charset="0"/>
              </a:rPr>
              <a:t>: Carlos Castel-Branco. 2002. </a:t>
            </a:r>
            <a:r>
              <a:rPr lang="en-GB" sz="2000" dirty="0">
                <a:solidFill>
                  <a:prstClr val="black"/>
                </a:solidFill>
                <a:latin typeface="Arial Narrow" panose="020B0606020202030204" pitchFamily="34" charset="0"/>
              </a:rPr>
              <a:t>An Investigation Into the Political Economy of Industrial Policy: the Case of Mozambique, Chapter 3)</a:t>
            </a:r>
          </a:p>
          <a:p>
            <a:pPr marL="0" lvl="0" indent="0">
              <a:lnSpc>
                <a:spcPct val="113000"/>
              </a:lnSpc>
              <a:spcBef>
                <a:spcPts val="0"/>
              </a:spcBef>
              <a:spcAft>
                <a:spcPts val="600"/>
              </a:spcAft>
              <a:buNone/>
            </a:pPr>
            <a:endParaRPr lang="pt-PT" sz="15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467281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2122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341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Introduction – summary of an argument based on historical research</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25000" lnSpcReduction="20000"/>
          </a:bodyPr>
          <a:lstStyle/>
          <a:p>
            <a:pPr>
              <a:lnSpc>
                <a:spcPct val="120000"/>
              </a:lnSpc>
              <a:spcBef>
                <a:spcPts val="0"/>
              </a:spcBef>
              <a:spcAft>
                <a:spcPts val="2400"/>
              </a:spcAft>
            </a:pPr>
            <a:r>
              <a:rPr lang="en-GB" sz="10400" dirty="0">
                <a:effectLst/>
                <a:latin typeface="Arial Narrow" panose="020B0606020202030204" pitchFamily="34" charset="0"/>
                <a:ea typeface="Calibri" panose="020F0502020204030204" pitchFamily="34" charset="0"/>
                <a:cs typeface="Times New Roman" panose="02020603050405020304" pitchFamily="18" charset="0"/>
              </a:rPr>
              <a:t>To develop a national bourgeoisie that could be unleashed, the State cannibalised itself, through what we call waves of State expropriation: privatization of SOE; denationalization and privatization of strategic natural resources, such as minerals, energy reserves, land, forestry; privatization of the State’s debt space and, in so doing, socializing the costs of private capital accumulation and financializing the State; and austerity. </a:t>
            </a:r>
          </a:p>
          <a:p>
            <a:pPr>
              <a:lnSpc>
                <a:spcPct val="120000"/>
              </a:lnSpc>
              <a:spcBef>
                <a:spcPts val="0"/>
              </a:spcBef>
              <a:spcAft>
                <a:spcPts val="2400"/>
              </a:spcAft>
            </a:pPr>
            <a:r>
              <a:rPr lang="en-GB" sz="10400" dirty="0">
                <a:latin typeface="Arial Narrow" panose="020B0606020202030204" pitchFamily="34" charset="0"/>
                <a:ea typeface="Calibri" panose="020F0502020204030204" pitchFamily="34" charset="0"/>
                <a:cs typeface="Times New Roman" panose="02020603050405020304" pitchFamily="18" charset="0"/>
              </a:rPr>
              <a:t>Argument:</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T</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he new Mozambican capitalist bourgeoisie emerged from the reproduction and expansion of the patterns, linkages and structures of accumulation inherited from colonialism, due to the dependency of the national bourgeoisie on foreign inflows of private capital,</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S</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uch dependence articulated and focused State policies,</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T</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he combination of these linkages and agencies inevitably aggravated the tendency, frequency and depth of the economic instability and crises</a:t>
            </a:r>
            <a:endParaRPr lang="en-GB" sz="8000"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244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Key characteristics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882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D31F0AF2-6170-44DA-A955-7DBF0B14570F}"/>
              </a:ext>
            </a:extLst>
          </p:cNvPr>
          <p:cNvPicPr>
            <a:picLocks noGrp="1" noChangeAspect="1"/>
          </p:cNvPicPr>
          <p:nvPr>
            <p:ph idx="1"/>
          </p:nvPr>
        </p:nvPicPr>
        <p:blipFill>
          <a:blip r:embed="rId2"/>
          <a:stretch>
            <a:fillRect/>
          </a:stretch>
        </p:blipFill>
        <p:spPr>
          <a:xfrm>
            <a:off x="518747" y="1186008"/>
            <a:ext cx="11403622" cy="5359866"/>
          </a:xfrm>
        </p:spPr>
      </p:pic>
    </p:spTree>
    <p:extLst>
      <p:ext uri="{BB962C8B-B14F-4D97-AF65-F5344CB8AC3E}">
        <p14:creationId xmlns:p14="http://schemas.microsoft.com/office/powerpoint/2010/main" val="10774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28D4-5320-4E8B-9D78-2AFB46F6D5BE}"/>
              </a:ext>
            </a:extLst>
          </p:cNvPr>
          <p:cNvSpPr>
            <a:spLocks noGrp="1"/>
          </p:cNvSpPr>
          <p:nvPr>
            <p:ph type="title"/>
          </p:nvPr>
        </p:nvSpPr>
        <p:spPr>
          <a:xfrm>
            <a:off x="189767" y="154110"/>
            <a:ext cx="11812465" cy="514227"/>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en-GB" sz="2800" dirty="0">
              <a:latin typeface="Arial Narrow" panose="020B0606020202030204" pitchFamily="34" charset="0"/>
            </a:endParaRPr>
          </a:p>
        </p:txBody>
      </p:sp>
      <p:sp>
        <p:nvSpPr>
          <p:cNvPr id="3" name="Text Placeholder 2">
            <a:extLst>
              <a:ext uri="{FF2B5EF4-FFF2-40B4-BE49-F238E27FC236}">
                <a16:creationId xmlns:a16="http://schemas.microsoft.com/office/drawing/2014/main" id="{B59B872C-24FF-4FB2-9A57-3CBAE825F41B}"/>
              </a:ext>
            </a:extLst>
          </p:cNvPr>
          <p:cNvSpPr>
            <a:spLocks noGrp="1"/>
          </p:cNvSpPr>
          <p:nvPr>
            <p:ph type="body" idx="1"/>
          </p:nvPr>
        </p:nvSpPr>
        <p:spPr>
          <a:xfrm>
            <a:off x="189767" y="918796"/>
            <a:ext cx="5807809" cy="514227"/>
          </a:xfrm>
        </p:spPr>
        <p:txBody>
          <a:bodyPr anchor="t">
            <a:normAutofit/>
          </a:bodyPr>
          <a:lstStyle/>
          <a:p>
            <a:endParaRPr lang="en-GB" dirty="0">
              <a:latin typeface="Arial Narrow" panose="020B0606020202030204" pitchFamily="34" charset="0"/>
            </a:endParaRPr>
          </a:p>
        </p:txBody>
      </p:sp>
      <p:pic>
        <p:nvPicPr>
          <p:cNvPr id="7" name="Content Placeholder 6">
            <a:extLst>
              <a:ext uri="{FF2B5EF4-FFF2-40B4-BE49-F238E27FC236}">
                <a16:creationId xmlns:a16="http://schemas.microsoft.com/office/drawing/2014/main" id="{67297BAA-1874-4E6D-89D0-8C1BE7604661}"/>
              </a:ext>
            </a:extLst>
          </p:cNvPr>
          <p:cNvPicPr>
            <a:picLocks noGrp="1" noChangeAspect="1"/>
          </p:cNvPicPr>
          <p:nvPr>
            <p:ph sz="half" idx="2"/>
          </p:nvPr>
        </p:nvPicPr>
        <p:blipFill>
          <a:blip r:embed="rId2"/>
          <a:stretch>
            <a:fillRect/>
          </a:stretch>
        </p:blipFill>
        <p:spPr>
          <a:xfrm>
            <a:off x="374760" y="1798028"/>
            <a:ext cx="5516086" cy="3974122"/>
          </a:xfrm>
          <a:prstGeom prst="rect">
            <a:avLst/>
          </a:prstGeom>
        </p:spPr>
      </p:pic>
      <p:sp>
        <p:nvSpPr>
          <p:cNvPr id="5" name="Text Placeholder 4">
            <a:extLst>
              <a:ext uri="{FF2B5EF4-FFF2-40B4-BE49-F238E27FC236}">
                <a16:creationId xmlns:a16="http://schemas.microsoft.com/office/drawing/2014/main" id="{B83BCE30-3AF9-4403-9796-DB66F8545AC2}"/>
              </a:ext>
            </a:extLst>
          </p:cNvPr>
          <p:cNvSpPr>
            <a:spLocks noGrp="1"/>
          </p:cNvSpPr>
          <p:nvPr>
            <p:ph type="body" sz="quarter" idx="3"/>
          </p:nvPr>
        </p:nvSpPr>
        <p:spPr>
          <a:xfrm>
            <a:off x="6172199" y="918796"/>
            <a:ext cx="5830031" cy="514227"/>
          </a:xfrm>
        </p:spPr>
        <p:txBody>
          <a:bodyPr anchor="t"/>
          <a:lstStyle/>
          <a:p>
            <a:endParaRPr lang="en-GB" dirty="0">
              <a:latin typeface="Arial Narrow" panose="020B0606020202030204" pitchFamily="34" charset="0"/>
            </a:endParaRPr>
          </a:p>
        </p:txBody>
      </p:sp>
      <p:pic>
        <p:nvPicPr>
          <p:cNvPr id="8" name="Content Placeholder 7">
            <a:extLst>
              <a:ext uri="{FF2B5EF4-FFF2-40B4-BE49-F238E27FC236}">
                <a16:creationId xmlns:a16="http://schemas.microsoft.com/office/drawing/2014/main" id="{576130AB-B4A9-4387-8CAC-49580256EE5C}"/>
              </a:ext>
            </a:extLst>
          </p:cNvPr>
          <p:cNvPicPr>
            <a:picLocks noGrp="1" noChangeAspect="1"/>
          </p:cNvPicPr>
          <p:nvPr>
            <p:ph sz="quarter" idx="4"/>
          </p:nvPr>
        </p:nvPicPr>
        <p:blipFill>
          <a:blip r:embed="rId3"/>
          <a:stretch>
            <a:fillRect/>
          </a:stretch>
        </p:blipFill>
        <p:spPr>
          <a:xfrm>
            <a:off x="6362730" y="1798029"/>
            <a:ext cx="5639499" cy="3938952"/>
          </a:xfrm>
          <a:prstGeom prst="rect">
            <a:avLst/>
          </a:prstGeom>
        </p:spPr>
      </p:pic>
    </p:spTree>
    <p:extLst>
      <p:ext uri="{BB962C8B-B14F-4D97-AF65-F5344CB8AC3E}">
        <p14:creationId xmlns:p14="http://schemas.microsoft.com/office/powerpoint/2010/main" val="36989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28D4-5320-4E8B-9D78-2AFB46F6D5BE}"/>
              </a:ext>
            </a:extLst>
          </p:cNvPr>
          <p:cNvSpPr>
            <a:spLocks noGrp="1"/>
          </p:cNvSpPr>
          <p:nvPr>
            <p:ph type="title"/>
          </p:nvPr>
        </p:nvSpPr>
        <p:spPr>
          <a:xfrm>
            <a:off x="189767" y="154110"/>
            <a:ext cx="11812465" cy="514227"/>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en-GB" sz="2800" dirty="0">
              <a:latin typeface="Arial Narrow" panose="020B0606020202030204" pitchFamily="34" charset="0"/>
            </a:endParaRPr>
          </a:p>
        </p:txBody>
      </p:sp>
      <p:sp>
        <p:nvSpPr>
          <p:cNvPr id="3" name="Text Placeholder 2">
            <a:extLst>
              <a:ext uri="{FF2B5EF4-FFF2-40B4-BE49-F238E27FC236}">
                <a16:creationId xmlns:a16="http://schemas.microsoft.com/office/drawing/2014/main" id="{B59B872C-24FF-4FB2-9A57-3CBAE825F41B}"/>
              </a:ext>
            </a:extLst>
          </p:cNvPr>
          <p:cNvSpPr>
            <a:spLocks noGrp="1"/>
          </p:cNvSpPr>
          <p:nvPr>
            <p:ph type="body" idx="1"/>
          </p:nvPr>
        </p:nvSpPr>
        <p:spPr>
          <a:xfrm>
            <a:off x="189767" y="918796"/>
            <a:ext cx="5807809" cy="514227"/>
          </a:xfrm>
        </p:spPr>
        <p:txBody>
          <a:bodyPr anchor="t">
            <a:normAutofit/>
          </a:bodyPr>
          <a:lstStyle/>
          <a:p>
            <a:endParaRPr lang="en-GB" dirty="0">
              <a:latin typeface="Arial Narrow" panose="020B0606020202030204" pitchFamily="34" charset="0"/>
            </a:endParaRPr>
          </a:p>
        </p:txBody>
      </p:sp>
      <p:pic>
        <p:nvPicPr>
          <p:cNvPr id="7" name="Content Placeholder 6">
            <a:extLst>
              <a:ext uri="{FF2B5EF4-FFF2-40B4-BE49-F238E27FC236}">
                <a16:creationId xmlns:a16="http://schemas.microsoft.com/office/drawing/2014/main" id="{5E63B51D-715E-4FB3-8275-184882F6D606}"/>
              </a:ext>
            </a:extLst>
          </p:cNvPr>
          <p:cNvPicPr>
            <a:picLocks noGrp="1" noChangeAspect="1"/>
          </p:cNvPicPr>
          <p:nvPr>
            <p:ph sz="half" idx="2"/>
          </p:nvPr>
        </p:nvPicPr>
        <p:blipFill>
          <a:blip r:embed="rId2"/>
          <a:stretch>
            <a:fillRect/>
          </a:stretch>
        </p:blipFill>
        <p:spPr>
          <a:xfrm>
            <a:off x="247557" y="1806819"/>
            <a:ext cx="5691647" cy="3938954"/>
          </a:xfrm>
          <a:prstGeom prst="rect">
            <a:avLst/>
          </a:prstGeom>
        </p:spPr>
      </p:pic>
      <p:sp>
        <p:nvSpPr>
          <p:cNvPr id="5" name="Text Placeholder 4">
            <a:extLst>
              <a:ext uri="{FF2B5EF4-FFF2-40B4-BE49-F238E27FC236}">
                <a16:creationId xmlns:a16="http://schemas.microsoft.com/office/drawing/2014/main" id="{B83BCE30-3AF9-4403-9796-DB66F8545AC2}"/>
              </a:ext>
            </a:extLst>
          </p:cNvPr>
          <p:cNvSpPr>
            <a:spLocks noGrp="1"/>
          </p:cNvSpPr>
          <p:nvPr>
            <p:ph type="body" sz="quarter" idx="3"/>
          </p:nvPr>
        </p:nvSpPr>
        <p:spPr>
          <a:xfrm>
            <a:off x="6172199" y="918796"/>
            <a:ext cx="5830031" cy="514227"/>
          </a:xfrm>
        </p:spPr>
        <p:txBody>
          <a:bodyPr anchor="t"/>
          <a:lstStyle/>
          <a:p>
            <a:endParaRPr lang="en-GB" dirty="0">
              <a:latin typeface="Arial Narrow" panose="020B0606020202030204" pitchFamily="34" charset="0"/>
            </a:endParaRPr>
          </a:p>
        </p:txBody>
      </p:sp>
      <p:pic>
        <p:nvPicPr>
          <p:cNvPr id="8" name="Content Placeholder 7">
            <a:extLst>
              <a:ext uri="{FF2B5EF4-FFF2-40B4-BE49-F238E27FC236}">
                <a16:creationId xmlns:a16="http://schemas.microsoft.com/office/drawing/2014/main" id="{8830157E-5430-4C86-B29D-3A42E5FB07C4}"/>
              </a:ext>
            </a:extLst>
          </p:cNvPr>
          <p:cNvPicPr>
            <a:picLocks noGrp="1" noChangeAspect="1"/>
          </p:cNvPicPr>
          <p:nvPr>
            <p:ph sz="quarter" idx="4"/>
          </p:nvPr>
        </p:nvPicPr>
        <p:blipFill>
          <a:blip r:embed="rId3"/>
          <a:stretch>
            <a:fillRect/>
          </a:stretch>
        </p:blipFill>
        <p:spPr>
          <a:xfrm>
            <a:off x="6373672" y="1859573"/>
            <a:ext cx="5570771" cy="3886200"/>
          </a:xfrm>
          <a:prstGeom prst="rect">
            <a:avLst/>
          </a:prstGeom>
        </p:spPr>
      </p:pic>
    </p:spTree>
    <p:extLst>
      <p:ext uri="{BB962C8B-B14F-4D97-AF65-F5344CB8AC3E}">
        <p14:creationId xmlns:p14="http://schemas.microsoft.com/office/powerpoint/2010/main" val="1469484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r>
              <a:rPr lang="en-GB" sz="2800" dirty="0">
                <a:latin typeface="Arial Narrow" panose="020B0606020202030204" pitchFamily="34" charset="0"/>
              </a:rPr>
              <a:t>Growth rates of GDP and of selected main sectors of the economy, 2005-2019</a:t>
            </a:r>
          </a:p>
        </p:txBody>
      </p:sp>
      <p:graphicFrame>
        <p:nvGraphicFramePr>
          <p:cNvPr id="4" name="Table 4">
            <a:extLst>
              <a:ext uri="{FF2B5EF4-FFF2-40B4-BE49-F238E27FC236}">
                <a16:creationId xmlns:a16="http://schemas.microsoft.com/office/drawing/2014/main" id="{3DDF9BC6-B2E6-5115-B689-1BCAC56D1516}"/>
              </a:ext>
            </a:extLst>
          </p:cNvPr>
          <p:cNvGraphicFramePr>
            <a:graphicFrameLocks noGrp="1"/>
          </p:cNvGraphicFramePr>
          <p:nvPr>
            <p:ph idx="1"/>
          </p:nvPr>
        </p:nvGraphicFramePr>
        <p:xfrm>
          <a:off x="515471" y="1912060"/>
          <a:ext cx="11187954" cy="2443592"/>
        </p:xfrm>
        <a:graphic>
          <a:graphicData uri="http://schemas.openxmlformats.org/drawingml/2006/table">
            <a:tbl>
              <a:tblPr firstRow="1" bandRow="1">
                <a:tableStyleId>{5940675A-B579-460E-94D1-54222C63F5DA}</a:tableStyleId>
              </a:tblPr>
              <a:tblGrid>
                <a:gridCol w="1797423">
                  <a:extLst>
                    <a:ext uri="{9D8B030D-6E8A-4147-A177-3AD203B41FA5}">
                      <a16:colId xmlns:a16="http://schemas.microsoft.com/office/drawing/2014/main" val="2865002957"/>
                    </a:ext>
                  </a:extLst>
                </a:gridCol>
                <a:gridCol w="614082">
                  <a:extLst>
                    <a:ext uri="{9D8B030D-6E8A-4147-A177-3AD203B41FA5}">
                      <a16:colId xmlns:a16="http://schemas.microsoft.com/office/drawing/2014/main" val="3901557766"/>
                    </a:ext>
                  </a:extLst>
                </a:gridCol>
                <a:gridCol w="856130">
                  <a:extLst>
                    <a:ext uri="{9D8B030D-6E8A-4147-A177-3AD203B41FA5}">
                      <a16:colId xmlns:a16="http://schemas.microsoft.com/office/drawing/2014/main" val="4179982097"/>
                    </a:ext>
                  </a:extLst>
                </a:gridCol>
                <a:gridCol w="800710">
                  <a:extLst>
                    <a:ext uri="{9D8B030D-6E8A-4147-A177-3AD203B41FA5}">
                      <a16:colId xmlns:a16="http://schemas.microsoft.com/office/drawing/2014/main" val="4140225191"/>
                    </a:ext>
                  </a:extLst>
                </a:gridCol>
                <a:gridCol w="1017087">
                  <a:extLst>
                    <a:ext uri="{9D8B030D-6E8A-4147-A177-3AD203B41FA5}">
                      <a16:colId xmlns:a16="http://schemas.microsoft.com/office/drawing/2014/main" val="4135665166"/>
                    </a:ext>
                  </a:extLst>
                </a:gridCol>
                <a:gridCol w="1017087">
                  <a:extLst>
                    <a:ext uri="{9D8B030D-6E8A-4147-A177-3AD203B41FA5}">
                      <a16:colId xmlns:a16="http://schemas.microsoft.com/office/drawing/2014/main" val="3440821976"/>
                    </a:ext>
                  </a:extLst>
                </a:gridCol>
                <a:gridCol w="1123034">
                  <a:extLst>
                    <a:ext uri="{9D8B030D-6E8A-4147-A177-3AD203B41FA5}">
                      <a16:colId xmlns:a16="http://schemas.microsoft.com/office/drawing/2014/main" val="3851314713"/>
                    </a:ext>
                  </a:extLst>
                </a:gridCol>
                <a:gridCol w="911140">
                  <a:extLst>
                    <a:ext uri="{9D8B030D-6E8A-4147-A177-3AD203B41FA5}">
                      <a16:colId xmlns:a16="http://schemas.microsoft.com/office/drawing/2014/main" val="1126292001"/>
                    </a:ext>
                  </a:extLst>
                </a:gridCol>
                <a:gridCol w="1017087">
                  <a:extLst>
                    <a:ext uri="{9D8B030D-6E8A-4147-A177-3AD203B41FA5}">
                      <a16:colId xmlns:a16="http://schemas.microsoft.com/office/drawing/2014/main" val="2951700920"/>
                    </a:ext>
                  </a:extLst>
                </a:gridCol>
                <a:gridCol w="1017087">
                  <a:extLst>
                    <a:ext uri="{9D8B030D-6E8A-4147-A177-3AD203B41FA5}">
                      <a16:colId xmlns:a16="http://schemas.microsoft.com/office/drawing/2014/main" val="4096487091"/>
                    </a:ext>
                  </a:extLst>
                </a:gridCol>
                <a:gridCol w="1017087">
                  <a:extLst>
                    <a:ext uri="{9D8B030D-6E8A-4147-A177-3AD203B41FA5}">
                      <a16:colId xmlns:a16="http://schemas.microsoft.com/office/drawing/2014/main" val="3867761920"/>
                    </a:ext>
                  </a:extLst>
                </a:gridCol>
              </a:tblGrid>
              <a:tr h="304912">
                <a:tc rowSpan="2">
                  <a:txBody>
                    <a:bodyPr/>
                    <a:lstStyle/>
                    <a:p>
                      <a:pPr algn="ctr"/>
                      <a:endParaRPr lang="en-GB" sz="1400" dirty="0">
                        <a:latin typeface="Arial Narrow" panose="020B0606020202030204" pitchFamily="34" charset="0"/>
                      </a:endParaRPr>
                    </a:p>
                  </a:txBody>
                  <a:tcPr/>
                </a:tc>
                <a:tc rowSpan="2">
                  <a:txBody>
                    <a:bodyPr/>
                    <a:lstStyle/>
                    <a:p>
                      <a:pPr algn="ctr"/>
                      <a:r>
                        <a:rPr lang="en-GB" sz="1400" dirty="0">
                          <a:latin typeface="Arial Narrow" panose="020B0606020202030204" pitchFamily="34" charset="0"/>
                        </a:rPr>
                        <a:t>GDP</a:t>
                      </a:r>
                    </a:p>
                  </a:txBody>
                  <a:tcPr>
                    <a:solidFill>
                      <a:schemeClr val="bg1">
                        <a:lumMod val="85000"/>
                      </a:schemeClr>
                    </a:solidFill>
                  </a:tcPr>
                </a:tc>
                <a:tc rowSpan="2">
                  <a:txBody>
                    <a:bodyPr/>
                    <a:lstStyle/>
                    <a:p>
                      <a:pPr algn="ctr"/>
                      <a:r>
                        <a:rPr lang="en-GB" sz="1400" dirty="0">
                          <a:latin typeface="Arial Narrow" panose="020B0606020202030204" pitchFamily="34" charset="0"/>
                        </a:rPr>
                        <a:t>Extractive industries</a:t>
                      </a:r>
                    </a:p>
                  </a:txBody>
                  <a:tcPr>
                    <a:solidFill>
                      <a:schemeClr val="bg1">
                        <a:lumMod val="95000"/>
                      </a:schemeClr>
                    </a:solidFill>
                  </a:tcPr>
                </a:tc>
                <a:tc rowSpan="2">
                  <a:txBody>
                    <a:bodyPr/>
                    <a:lstStyle/>
                    <a:p>
                      <a:pPr algn="ctr"/>
                      <a:r>
                        <a:rPr lang="en-GB" sz="1400" dirty="0">
                          <a:latin typeface="Arial Narrow" panose="020B0606020202030204" pitchFamily="34" charset="0"/>
                        </a:rPr>
                        <a:t>Financial services</a:t>
                      </a:r>
                    </a:p>
                  </a:txBody>
                  <a:tcPr>
                    <a:solidFill>
                      <a:schemeClr val="bg1">
                        <a:lumMod val="95000"/>
                      </a:schemeClr>
                    </a:solidFill>
                  </a:tcPr>
                </a:tc>
                <a:tc rowSpan="2">
                  <a:txBody>
                    <a:bodyPr/>
                    <a:lstStyle/>
                    <a:p>
                      <a:pPr algn="ctr"/>
                      <a:r>
                        <a:rPr lang="en-GB" sz="1300" dirty="0">
                          <a:latin typeface="Arial Narrow" panose="020B0606020202030204" pitchFamily="34" charset="0"/>
                        </a:rPr>
                        <a:t>Construction</a:t>
                      </a:r>
                    </a:p>
                  </a:txBody>
                  <a:tcPr>
                    <a:solidFill>
                      <a:schemeClr val="bg1">
                        <a:lumMod val="95000"/>
                      </a:schemeClr>
                    </a:solidFill>
                  </a:tcPr>
                </a:tc>
                <a:tc rowSpan="2">
                  <a:txBody>
                    <a:bodyPr/>
                    <a:lstStyle/>
                    <a:p>
                      <a:pPr algn="ctr"/>
                      <a:r>
                        <a:rPr lang="en-GB" sz="1300" dirty="0">
                          <a:latin typeface="Arial Narrow" panose="020B0606020202030204" pitchFamily="34" charset="0"/>
                        </a:rPr>
                        <a:t>Trade and maintenance of vehicles</a:t>
                      </a:r>
                    </a:p>
                  </a:txBody>
                  <a:tcPr>
                    <a:solidFill>
                      <a:schemeClr val="bg1">
                        <a:lumMod val="9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dirty="0">
                          <a:latin typeface="Arial Narrow" panose="020B0606020202030204" pitchFamily="34" charset="0"/>
                        </a:rPr>
                        <a:t>Transports, storage, communication</a:t>
                      </a:r>
                    </a:p>
                    <a:p>
                      <a:pPr algn="ctr"/>
                      <a:endParaRPr lang="en-GB" sz="1400" dirty="0">
                        <a:latin typeface="Arial Narrow" panose="020B0606020202030204" pitchFamily="34" charset="0"/>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latin typeface="Arial Narrow" panose="020B0606020202030204" pitchFamily="34" charset="0"/>
                        </a:rPr>
                        <a:t>Energy and Water</a:t>
                      </a:r>
                    </a:p>
                    <a:p>
                      <a:pPr algn="ctr"/>
                      <a:endParaRPr lang="en-GB" sz="1400" dirty="0">
                        <a:latin typeface="Arial Narrow" panose="020B0606020202030204" pitchFamily="34" charset="0"/>
                      </a:endParaRPr>
                    </a:p>
                  </a:txBody>
                  <a:tcPr/>
                </a:tc>
                <a:tc rowSpan="2">
                  <a:txBody>
                    <a:bodyPr/>
                    <a:lstStyle/>
                    <a:p>
                      <a:pPr algn="ctr"/>
                      <a:r>
                        <a:rPr lang="en-GB" sz="1400" dirty="0">
                          <a:latin typeface="Arial Narrow" panose="020B0606020202030204" pitchFamily="34" charset="0"/>
                        </a:rPr>
                        <a:t>Agriculture and Forestry</a:t>
                      </a:r>
                    </a:p>
                  </a:txBody>
                  <a:tcPr/>
                </a:tc>
                <a:tc gridSpan="2">
                  <a:txBody>
                    <a:bodyPr/>
                    <a:lstStyle/>
                    <a:p>
                      <a:pPr algn="ctr"/>
                      <a:r>
                        <a:rPr lang="en-GB" sz="1400" dirty="0">
                          <a:latin typeface="Arial Narrow" panose="020B0606020202030204" pitchFamily="34" charset="0"/>
                        </a:rPr>
                        <a:t>Industry</a:t>
                      </a:r>
                    </a:p>
                  </a:txBody>
                  <a:tcPr/>
                </a:tc>
                <a:tc hMerge="1">
                  <a:txBody>
                    <a:bodyPr/>
                    <a:lstStyle/>
                    <a:p>
                      <a:endParaRPr lang="en-GB" dirty="0"/>
                    </a:p>
                  </a:txBody>
                  <a:tcPr/>
                </a:tc>
                <a:extLst>
                  <a:ext uri="{0D108BD9-81ED-4DB2-BD59-A6C34878D82A}">
                    <a16:rowId xmlns:a16="http://schemas.microsoft.com/office/drawing/2014/main" val="4271061361"/>
                  </a:ext>
                </a:extLst>
              </a:tr>
              <a:tr h="370840">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pPr algn="ctr"/>
                      <a:r>
                        <a:rPr lang="en-GB" sz="1400" dirty="0">
                          <a:latin typeface="Arial Narrow" panose="020B0606020202030204" pitchFamily="34" charset="0"/>
                        </a:rPr>
                        <a:t>Including aluminium and gas</a:t>
                      </a:r>
                    </a:p>
                  </a:txBody>
                  <a:tcPr/>
                </a:tc>
                <a:tc>
                  <a:txBody>
                    <a:bodyPr/>
                    <a:lstStyle/>
                    <a:p>
                      <a:pPr algn="ctr"/>
                      <a:r>
                        <a:rPr lang="en-GB" sz="1400" dirty="0">
                          <a:latin typeface="Arial Narrow" panose="020B0606020202030204" pitchFamily="34" charset="0"/>
                        </a:rPr>
                        <a:t>Excluding aluminium and gas</a:t>
                      </a:r>
                    </a:p>
                  </a:txBody>
                  <a:tcPr/>
                </a:tc>
                <a:extLst>
                  <a:ext uri="{0D108BD9-81ED-4DB2-BD59-A6C34878D82A}">
                    <a16:rowId xmlns:a16="http://schemas.microsoft.com/office/drawing/2014/main" val="32844475"/>
                  </a:ext>
                </a:extLst>
              </a:tr>
              <a:tr h="370840">
                <a:tc>
                  <a:txBody>
                    <a:bodyPr/>
                    <a:lstStyle/>
                    <a:p>
                      <a:pPr algn="l"/>
                      <a:r>
                        <a:rPr lang="en-GB" sz="1400" dirty="0">
                          <a:latin typeface="Arial Narrow" panose="020B0606020202030204" pitchFamily="34" charset="0"/>
                        </a:rPr>
                        <a:t>Annual average rate of growth</a:t>
                      </a:r>
                    </a:p>
                  </a:txBody>
                  <a:tcPr/>
                </a:tc>
                <a:tc>
                  <a:txBody>
                    <a:bodyPr/>
                    <a:lstStyle/>
                    <a:p>
                      <a:pPr algn="ctr"/>
                      <a:r>
                        <a:rPr lang="en-GB" sz="1400" dirty="0">
                          <a:latin typeface="Arial Narrow" panose="020B0606020202030204" pitchFamily="34" charset="0"/>
                        </a:rPr>
                        <a:t>7.4%</a:t>
                      </a:r>
                    </a:p>
                  </a:txBody>
                  <a:tcPr>
                    <a:solidFill>
                      <a:schemeClr val="bg1">
                        <a:lumMod val="85000"/>
                      </a:schemeClr>
                    </a:solidFill>
                  </a:tcPr>
                </a:tc>
                <a:tc>
                  <a:txBody>
                    <a:bodyPr/>
                    <a:lstStyle/>
                    <a:p>
                      <a:pPr algn="ctr"/>
                      <a:r>
                        <a:rPr lang="en-GB" sz="1400" dirty="0">
                          <a:latin typeface="Arial Narrow" panose="020B0606020202030204" pitchFamily="34" charset="0"/>
                        </a:rPr>
                        <a:t>23%</a:t>
                      </a:r>
                    </a:p>
                  </a:txBody>
                  <a:tcPr>
                    <a:solidFill>
                      <a:schemeClr val="bg1">
                        <a:lumMod val="95000"/>
                      </a:schemeClr>
                    </a:solidFill>
                  </a:tcPr>
                </a:tc>
                <a:tc>
                  <a:txBody>
                    <a:bodyPr/>
                    <a:lstStyle/>
                    <a:p>
                      <a:pPr algn="ctr"/>
                      <a:r>
                        <a:rPr lang="en-GB" sz="1400" dirty="0">
                          <a:latin typeface="Arial Narrow" panose="020B0606020202030204" pitchFamily="34" charset="0"/>
                        </a:rPr>
                        <a:t>16%</a:t>
                      </a:r>
                    </a:p>
                  </a:txBody>
                  <a:tcPr>
                    <a:solidFill>
                      <a:schemeClr val="bg1">
                        <a:lumMod val="95000"/>
                      </a:schemeClr>
                    </a:solidFill>
                  </a:tcPr>
                </a:tc>
                <a:tc>
                  <a:txBody>
                    <a:bodyPr/>
                    <a:lstStyle/>
                    <a:p>
                      <a:pPr algn="ctr"/>
                      <a:r>
                        <a:rPr lang="en-GB" sz="1400" dirty="0">
                          <a:latin typeface="Arial Narrow" panose="020B0606020202030204" pitchFamily="34" charset="0"/>
                        </a:rPr>
                        <a:t>11%</a:t>
                      </a:r>
                    </a:p>
                  </a:txBody>
                  <a:tcPr>
                    <a:solidFill>
                      <a:schemeClr val="bg1">
                        <a:lumMod val="95000"/>
                      </a:schemeClr>
                    </a:solidFill>
                  </a:tcPr>
                </a:tc>
                <a:tc>
                  <a:txBody>
                    <a:bodyPr/>
                    <a:lstStyle/>
                    <a:p>
                      <a:pPr algn="ctr"/>
                      <a:r>
                        <a:rPr lang="en-GB" sz="1400" dirty="0">
                          <a:latin typeface="Arial Narrow" panose="020B0606020202030204" pitchFamily="34" charset="0"/>
                        </a:rPr>
                        <a:t>10%</a:t>
                      </a:r>
                    </a:p>
                  </a:txBody>
                  <a:tcPr>
                    <a:solidFill>
                      <a:schemeClr val="bg1">
                        <a:lumMod val="95000"/>
                      </a:schemeClr>
                    </a:solidFill>
                  </a:tcPr>
                </a:tc>
                <a:tc>
                  <a:txBody>
                    <a:bodyPr/>
                    <a:lstStyle/>
                    <a:p>
                      <a:pPr algn="ctr"/>
                      <a:r>
                        <a:rPr lang="en-GB" sz="1400" dirty="0">
                          <a:latin typeface="Arial Narrow" panose="020B0606020202030204" pitchFamily="34" charset="0"/>
                        </a:rPr>
                        <a:t>6%</a:t>
                      </a:r>
                    </a:p>
                  </a:txBody>
                  <a:tcPr/>
                </a:tc>
                <a:tc>
                  <a:txBody>
                    <a:bodyPr/>
                    <a:lstStyle/>
                    <a:p>
                      <a:pPr algn="ctr"/>
                      <a:r>
                        <a:rPr lang="en-GB" sz="1400" dirty="0">
                          <a:latin typeface="Arial Narrow" panose="020B0606020202030204" pitchFamily="34" charset="0"/>
                        </a:rPr>
                        <a:t>6%</a:t>
                      </a:r>
                    </a:p>
                  </a:txBody>
                  <a:tcPr/>
                </a:tc>
                <a:tc>
                  <a:txBody>
                    <a:bodyPr/>
                    <a:lstStyle/>
                    <a:p>
                      <a:pPr algn="ctr"/>
                      <a:r>
                        <a:rPr lang="en-GB" sz="1400" dirty="0">
                          <a:latin typeface="Arial Narrow" panose="020B0606020202030204" pitchFamily="34" charset="0"/>
                        </a:rPr>
                        <a:t>3.2%</a:t>
                      </a:r>
                    </a:p>
                  </a:txBody>
                  <a:tcPr/>
                </a:tc>
                <a:tc>
                  <a:txBody>
                    <a:bodyPr/>
                    <a:lstStyle/>
                    <a:p>
                      <a:pPr algn="ctr"/>
                      <a:r>
                        <a:rPr lang="en-GB" sz="1400" dirty="0">
                          <a:latin typeface="Arial Narrow" panose="020B0606020202030204" pitchFamily="34" charset="0"/>
                        </a:rPr>
                        <a:t>4.3%</a:t>
                      </a:r>
                    </a:p>
                  </a:txBody>
                  <a:tcPr/>
                </a:tc>
                <a:tc>
                  <a:txBody>
                    <a:bodyPr/>
                    <a:lstStyle/>
                    <a:p>
                      <a:pPr algn="ctr"/>
                      <a:r>
                        <a:rPr lang="en-GB" sz="1400" dirty="0">
                          <a:latin typeface="Arial Narrow" panose="020B0606020202030204" pitchFamily="34" charset="0"/>
                        </a:rPr>
                        <a:t>2.5%</a:t>
                      </a:r>
                    </a:p>
                  </a:txBody>
                  <a:tcPr/>
                </a:tc>
                <a:extLst>
                  <a:ext uri="{0D108BD9-81ED-4DB2-BD59-A6C34878D82A}">
                    <a16:rowId xmlns:a16="http://schemas.microsoft.com/office/drawing/2014/main" val="1380242826"/>
                  </a:ext>
                </a:extLst>
              </a:tr>
              <a:tr h="370840">
                <a:tc>
                  <a:txBody>
                    <a:bodyPr/>
                    <a:lstStyle/>
                    <a:p>
                      <a:pPr algn="l"/>
                      <a:r>
                        <a:rPr lang="en-GB" sz="1400" dirty="0">
                          <a:latin typeface="Arial Narrow" panose="020B0606020202030204" pitchFamily="34" charset="0"/>
                        </a:rPr>
                        <a:t>Cumulative growth</a:t>
                      </a:r>
                    </a:p>
                  </a:txBody>
                  <a:tcPr/>
                </a:tc>
                <a:tc>
                  <a:txBody>
                    <a:bodyPr/>
                    <a:lstStyle/>
                    <a:p>
                      <a:pPr algn="ctr"/>
                      <a:r>
                        <a:rPr lang="en-GB" sz="1400" dirty="0">
                          <a:latin typeface="Arial Narrow" panose="020B0606020202030204" pitchFamily="34" charset="0"/>
                        </a:rPr>
                        <a:t>172%</a:t>
                      </a:r>
                    </a:p>
                  </a:txBody>
                  <a:tcPr>
                    <a:solidFill>
                      <a:schemeClr val="bg1">
                        <a:lumMod val="85000"/>
                      </a:schemeClr>
                    </a:solidFill>
                  </a:tcPr>
                </a:tc>
                <a:tc>
                  <a:txBody>
                    <a:bodyPr/>
                    <a:lstStyle/>
                    <a:p>
                      <a:pPr algn="ctr"/>
                      <a:r>
                        <a:rPr lang="en-GB" sz="1400" dirty="0">
                          <a:latin typeface="Arial Narrow" panose="020B0606020202030204" pitchFamily="34" charset="0"/>
                        </a:rPr>
                        <a:t>1714%</a:t>
                      </a:r>
                    </a:p>
                  </a:txBody>
                  <a:tcPr>
                    <a:solidFill>
                      <a:schemeClr val="bg1">
                        <a:lumMod val="95000"/>
                      </a:schemeClr>
                    </a:solidFill>
                  </a:tcPr>
                </a:tc>
                <a:tc>
                  <a:txBody>
                    <a:bodyPr/>
                    <a:lstStyle/>
                    <a:p>
                      <a:pPr algn="ctr"/>
                      <a:r>
                        <a:rPr lang="en-GB" sz="1400" dirty="0">
                          <a:latin typeface="Arial Narrow" panose="020B0606020202030204" pitchFamily="34" charset="0"/>
                        </a:rPr>
                        <a:t>699%</a:t>
                      </a:r>
                    </a:p>
                  </a:txBody>
                  <a:tcPr>
                    <a:solidFill>
                      <a:schemeClr val="bg1">
                        <a:lumMod val="95000"/>
                      </a:schemeClr>
                    </a:solidFill>
                  </a:tcPr>
                </a:tc>
                <a:tc>
                  <a:txBody>
                    <a:bodyPr/>
                    <a:lstStyle/>
                    <a:p>
                      <a:pPr algn="ctr"/>
                      <a:r>
                        <a:rPr lang="en-GB" sz="1400" dirty="0">
                          <a:latin typeface="Arial Narrow" panose="020B0606020202030204" pitchFamily="34" charset="0"/>
                        </a:rPr>
                        <a:t>331%</a:t>
                      </a:r>
                    </a:p>
                  </a:txBody>
                  <a:tcPr>
                    <a:solidFill>
                      <a:schemeClr val="bg1">
                        <a:lumMod val="95000"/>
                      </a:schemeClr>
                    </a:solidFill>
                  </a:tcPr>
                </a:tc>
                <a:tc>
                  <a:txBody>
                    <a:bodyPr/>
                    <a:lstStyle/>
                    <a:p>
                      <a:pPr algn="ctr"/>
                      <a:r>
                        <a:rPr lang="en-GB" sz="1400" dirty="0">
                          <a:latin typeface="Arial Narrow" panose="020B0606020202030204" pitchFamily="34" charset="0"/>
                        </a:rPr>
                        <a:t>280%</a:t>
                      </a:r>
                    </a:p>
                  </a:txBody>
                  <a:tcPr>
                    <a:solidFill>
                      <a:schemeClr val="bg1">
                        <a:lumMod val="95000"/>
                      </a:schemeClr>
                    </a:solidFill>
                  </a:tcPr>
                </a:tc>
                <a:tc>
                  <a:txBody>
                    <a:bodyPr/>
                    <a:lstStyle/>
                    <a:p>
                      <a:pPr algn="ctr"/>
                      <a:r>
                        <a:rPr lang="en-GB" sz="1400" dirty="0">
                          <a:latin typeface="Arial Narrow" panose="020B0606020202030204" pitchFamily="34" charset="0"/>
                        </a:rPr>
                        <a:t>126%</a:t>
                      </a:r>
                    </a:p>
                  </a:txBody>
                  <a:tcPr/>
                </a:tc>
                <a:tc>
                  <a:txBody>
                    <a:bodyPr/>
                    <a:lstStyle/>
                    <a:p>
                      <a:pPr algn="ctr"/>
                      <a:r>
                        <a:rPr lang="en-GB" sz="1400" dirty="0">
                          <a:latin typeface="Arial Narrow" panose="020B0606020202030204" pitchFamily="34" charset="0"/>
                        </a:rPr>
                        <a:t>126%</a:t>
                      </a:r>
                    </a:p>
                  </a:txBody>
                  <a:tcPr/>
                </a:tc>
                <a:tc>
                  <a:txBody>
                    <a:bodyPr/>
                    <a:lstStyle/>
                    <a:p>
                      <a:pPr algn="ctr"/>
                      <a:r>
                        <a:rPr lang="en-GB" sz="1400" dirty="0">
                          <a:latin typeface="Arial Narrow" panose="020B0606020202030204" pitchFamily="34" charset="0"/>
                        </a:rPr>
                        <a:t>55%</a:t>
                      </a:r>
                    </a:p>
                  </a:txBody>
                  <a:tcPr/>
                </a:tc>
                <a:tc>
                  <a:txBody>
                    <a:bodyPr/>
                    <a:lstStyle/>
                    <a:p>
                      <a:pPr algn="ctr"/>
                      <a:r>
                        <a:rPr lang="en-GB" sz="1400" dirty="0">
                          <a:latin typeface="Arial Narrow" panose="020B0606020202030204" pitchFamily="34" charset="0"/>
                        </a:rPr>
                        <a:t>80%</a:t>
                      </a:r>
                    </a:p>
                  </a:txBody>
                  <a:tcPr/>
                </a:tc>
                <a:tc>
                  <a:txBody>
                    <a:bodyPr/>
                    <a:lstStyle/>
                    <a:p>
                      <a:pPr algn="ctr"/>
                      <a:r>
                        <a:rPr lang="en-GB" sz="1400" dirty="0">
                          <a:latin typeface="Arial Narrow" panose="020B0606020202030204" pitchFamily="34" charset="0"/>
                        </a:rPr>
                        <a:t>41%</a:t>
                      </a:r>
                    </a:p>
                  </a:txBody>
                  <a:tcPr/>
                </a:tc>
                <a:extLst>
                  <a:ext uri="{0D108BD9-81ED-4DB2-BD59-A6C34878D82A}">
                    <a16:rowId xmlns:a16="http://schemas.microsoft.com/office/drawing/2014/main" val="3652389711"/>
                  </a:ext>
                </a:extLst>
              </a:tr>
              <a:tr h="370840">
                <a:tc>
                  <a:txBody>
                    <a:bodyPr/>
                    <a:lstStyle/>
                    <a:p>
                      <a:pPr algn="l"/>
                      <a:r>
                        <a:rPr lang="en-GB" sz="1400" dirty="0">
                          <a:latin typeface="Arial Narrow" panose="020B0606020202030204" pitchFamily="34" charset="0"/>
                        </a:rPr>
                        <a:t>Ratio of sector do GDP cumulative growth</a:t>
                      </a:r>
                    </a:p>
                  </a:txBody>
                  <a:tcPr/>
                </a:tc>
                <a:tc>
                  <a:txBody>
                    <a:bodyPr/>
                    <a:lstStyle/>
                    <a:p>
                      <a:pPr algn="ctr"/>
                      <a:r>
                        <a:rPr lang="en-GB" sz="1400" dirty="0">
                          <a:latin typeface="Arial Narrow" panose="020B0606020202030204" pitchFamily="34" charset="0"/>
                        </a:rPr>
                        <a:t>1</a:t>
                      </a:r>
                    </a:p>
                  </a:txBody>
                  <a:tcPr>
                    <a:solidFill>
                      <a:schemeClr val="bg1">
                        <a:lumMod val="85000"/>
                      </a:schemeClr>
                    </a:solidFill>
                  </a:tcPr>
                </a:tc>
                <a:tc>
                  <a:txBody>
                    <a:bodyPr/>
                    <a:lstStyle/>
                    <a:p>
                      <a:pPr algn="ctr"/>
                      <a:r>
                        <a:rPr lang="en-GB" sz="1400" dirty="0">
                          <a:latin typeface="Arial Narrow" panose="020B0606020202030204" pitchFamily="34" charset="0"/>
                        </a:rPr>
                        <a:t>10</a:t>
                      </a:r>
                    </a:p>
                  </a:txBody>
                  <a:tcPr>
                    <a:solidFill>
                      <a:schemeClr val="bg1">
                        <a:lumMod val="95000"/>
                      </a:schemeClr>
                    </a:solidFill>
                  </a:tcPr>
                </a:tc>
                <a:tc>
                  <a:txBody>
                    <a:bodyPr/>
                    <a:lstStyle/>
                    <a:p>
                      <a:pPr algn="ctr"/>
                      <a:r>
                        <a:rPr lang="en-GB" sz="1400" dirty="0">
                          <a:latin typeface="Arial Narrow" panose="020B0606020202030204" pitchFamily="34" charset="0"/>
                        </a:rPr>
                        <a:t>4</a:t>
                      </a:r>
                    </a:p>
                  </a:txBody>
                  <a:tcPr>
                    <a:solidFill>
                      <a:schemeClr val="bg1">
                        <a:lumMod val="95000"/>
                      </a:schemeClr>
                    </a:solidFill>
                  </a:tcPr>
                </a:tc>
                <a:tc>
                  <a:txBody>
                    <a:bodyPr/>
                    <a:lstStyle/>
                    <a:p>
                      <a:pPr algn="ctr"/>
                      <a:r>
                        <a:rPr lang="en-GB" sz="1400" dirty="0">
                          <a:latin typeface="Arial Narrow" panose="020B0606020202030204" pitchFamily="34" charset="0"/>
                        </a:rPr>
                        <a:t>1.9</a:t>
                      </a:r>
                    </a:p>
                  </a:txBody>
                  <a:tcPr>
                    <a:solidFill>
                      <a:schemeClr val="bg1">
                        <a:lumMod val="95000"/>
                      </a:schemeClr>
                    </a:solidFill>
                  </a:tcPr>
                </a:tc>
                <a:tc>
                  <a:txBody>
                    <a:bodyPr/>
                    <a:lstStyle/>
                    <a:p>
                      <a:pPr algn="ctr"/>
                      <a:r>
                        <a:rPr lang="en-GB" sz="1400" dirty="0">
                          <a:latin typeface="Arial Narrow" panose="020B0606020202030204" pitchFamily="34" charset="0"/>
                        </a:rPr>
                        <a:t>1.6</a:t>
                      </a:r>
                    </a:p>
                  </a:txBody>
                  <a:tcPr>
                    <a:solidFill>
                      <a:schemeClr val="bg1">
                        <a:lumMod val="95000"/>
                      </a:schemeClr>
                    </a:solidFill>
                  </a:tcPr>
                </a:tc>
                <a:tc>
                  <a:txBody>
                    <a:bodyPr/>
                    <a:lstStyle/>
                    <a:p>
                      <a:pPr algn="ctr"/>
                      <a:r>
                        <a:rPr lang="en-GB" sz="1400" dirty="0">
                          <a:latin typeface="Arial Narrow" panose="020B0606020202030204" pitchFamily="34" charset="0"/>
                        </a:rPr>
                        <a:t>0.73</a:t>
                      </a:r>
                    </a:p>
                  </a:txBody>
                  <a:tcPr/>
                </a:tc>
                <a:tc>
                  <a:txBody>
                    <a:bodyPr/>
                    <a:lstStyle/>
                    <a:p>
                      <a:pPr algn="ctr"/>
                      <a:r>
                        <a:rPr lang="en-GB" sz="1400" dirty="0">
                          <a:latin typeface="Arial Narrow" panose="020B0606020202030204" pitchFamily="34" charset="0"/>
                        </a:rPr>
                        <a:t>0.73</a:t>
                      </a:r>
                    </a:p>
                  </a:txBody>
                  <a:tcPr/>
                </a:tc>
                <a:tc>
                  <a:txBody>
                    <a:bodyPr/>
                    <a:lstStyle/>
                    <a:p>
                      <a:pPr algn="ctr"/>
                      <a:r>
                        <a:rPr lang="en-GB" sz="1400" dirty="0">
                          <a:latin typeface="Arial Narrow" panose="020B0606020202030204" pitchFamily="34" charset="0"/>
                        </a:rPr>
                        <a:t>0.32</a:t>
                      </a:r>
                    </a:p>
                  </a:txBody>
                  <a:tcPr/>
                </a:tc>
                <a:tc>
                  <a:txBody>
                    <a:bodyPr/>
                    <a:lstStyle/>
                    <a:p>
                      <a:pPr algn="ctr"/>
                      <a:r>
                        <a:rPr lang="en-GB" sz="1400" dirty="0">
                          <a:latin typeface="Arial Narrow" panose="020B0606020202030204" pitchFamily="34" charset="0"/>
                        </a:rPr>
                        <a:t>0.47</a:t>
                      </a:r>
                    </a:p>
                  </a:txBody>
                  <a:tcPr/>
                </a:tc>
                <a:tc>
                  <a:txBody>
                    <a:bodyPr/>
                    <a:lstStyle/>
                    <a:p>
                      <a:pPr algn="ctr"/>
                      <a:r>
                        <a:rPr lang="en-GB" sz="1400" dirty="0">
                          <a:latin typeface="Arial Narrow" panose="020B0606020202030204" pitchFamily="34" charset="0"/>
                        </a:rPr>
                        <a:t>0.24</a:t>
                      </a:r>
                    </a:p>
                  </a:txBody>
                  <a:tcPr/>
                </a:tc>
                <a:extLst>
                  <a:ext uri="{0D108BD9-81ED-4DB2-BD59-A6C34878D82A}">
                    <a16:rowId xmlns:a16="http://schemas.microsoft.com/office/drawing/2014/main" val="3247034616"/>
                  </a:ext>
                </a:extLst>
              </a:tr>
            </a:tbl>
          </a:graphicData>
        </a:graphic>
      </p:graphicFrame>
      <p:sp>
        <p:nvSpPr>
          <p:cNvPr id="5" name="TextBox 4">
            <a:extLst>
              <a:ext uri="{FF2B5EF4-FFF2-40B4-BE49-F238E27FC236}">
                <a16:creationId xmlns:a16="http://schemas.microsoft.com/office/drawing/2014/main" id="{558095CB-FE67-6D10-64AC-7E9119FAFA13}"/>
              </a:ext>
            </a:extLst>
          </p:cNvPr>
          <p:cNvSpPr txBox="1"/>
          <p:nvPr/>
        </p:nvSpPr>
        <p:spPr>
          <a:xfrm>
            <a:off x="856128" y="4491317"/>
            <a:ext cx="3836895" cy="307777"/>
          </a:xfrm>
          <a:prstGeom prst="rect">
            <a:avLst/>
          </a:prstGeom>
          <a:noFill/>
        </p:spPr>
        <p:txBody>
          <a:bodyPr wrap="square" rtlCol="0">
            <a:spAutoFit/>
          </a:bodyPr>
          <a:lstStyle/>
          <a:p>
            <a:r>
              <a:rPr lang="en-GB" sz="1400" dirty="0">
                <a:latin typeface="Arial Narrow" panose="020B0606020202030204" pitchFamily="34" charset="0"/>
              </a:rPr>
              <a:t>Source: BoM (1995-2000, 2000); INE (1990-2019)</a:t>
            </a:r>
          </a:p>
        </p:txBody>
      </p:sp>
    </p:spTree>
    <p:extLst>
      <p:ext uri="{BB962C8B-B14F-4D97-AF65-F5344CB8AC3E}">
        <p14:creationId xmlns:p14="http://schemas.microsoft.com/office/powerpoint/2010/main" val="170883576"/>
      </p:ext>
    </p:extLst>
  </p:cSld>
  <p:clrMapOvr>
    <a:masterClrMapping/>
  </p:clrMapOvr>
</p:sld>
</file>

<file path=ppt/theme/theme1.xml><?xml version="1.0" encoding="utf-8"?>
<a:theme xmlns:a="http://schemas.openxmlformats.org/drawingml/2006/main" name="1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4751</TotalTime>
  <Words>1821</Words>
  <Application>Microsoft Office PowerPoint</Application>
  <PresentationFormat>Widescreen</PresentationFormat>
  <Paragraphs>174</Paragraphs>
  <Slides>34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34</vt:i4>
      </vt:variant>
    </vt:vector>
  </HeadingPairs>
  <TitlesOfParts>
    <vt:vector size="41" baseType="lpstr">
      <vt:lpstr>Arial</vt:lpstr>
      <vt:lpstr>Arial Narrow</vt:lpstr>
      <vt:lpstr>Calibri</vt:lpstr>
      <vt:lpstr>Calibri Light</vt:lpstr>
      <vt:lpstr>1_Office Theme</vt:lpstr>
      <vt:lpstr>Office Theme</vt:lpstr>
      <vt:lpstr>3_Office Theme</vt:lpstr>
      <vt:lpstr>  Development Policy and Politics  Structures of Capital Accumulation in Mozambique  Carlos Nuno Castel-Branco (cnbranco@iseg.ulisboa.pt | carlos.castelbranco@gmail.com)</vt:lpstr>
      <vt:lpstr>Structure of the presentation</vt:lpstr>
      <vt:lpstr>Introduction – summary of an argument based on historical research</vt:lpstr>
      <vt:lpstr>Introduction – summary of an argument based on historical research</vt:lpstr>
      <vt:lpstr>Key characteristics</vt:lpstr>
      <vt:lpstr>Pattern of specialization</vt:lpstr>
      <vt:lpstr>Pattern of specialization</vt:lpstr>
      <vt:lpstr>Pattern of specialization</vt:lpstr>
      <vt:lpstr>Growth rates of GDP and of selected main sectors of the economy, 2005-2019</vt:lpstr>
      <vt:lpstr>Pattern of specialization</vt:lpstr>
      <vt:lpstr>PowerPoint Presentation</vt:lpstr>
      <vt:lpstr>PowerPoint Presentation</vt:lpstr>
      <vt:lpstr>PowerPoint Presentation</vt:lpstr>
      <vt:lpstr>Dependency on private foreign capital</vt:lpstr>
      <vt:lpstr>Dependency on private foreign capital</vt:lpstr>
      <vt:lpstr>Debt and financialization of the state</vt:lpstr>
      <vt:lpstr>Debt and financialization of the state</vt:lpstr>
      <vt:lpstr>Debt and financialization of the state</vt:lpstr>
      <vt:lpstr>Debt and financialization of the state</vt:lpstr>
      <vt:lpstr>Dependency and financialization</vt:lpstr>
      <vt:lpstr>Speculative financial sector</vt:lpstr>
      <vt:lpstr>Speculative financial sector</vt:lpstr>
      <vt:lpstr>Speculative financial sector</vt:lpstr>
      <vt:lpstr>Speculative financial sector</vt:lpstr>
      <vt:lpstr>Speculative financial sector</vt:lpstr>
      <vt:lpstr>Speculative financial sector</vt:lpstr>
      <vt:lpstr>Social inequality and poverty</vt:lpstr>
      <vt:lpstr>Social inequality and poverty</vt:lpstr>
      <vt:lpstr>References/Recommended Additional Readings</vt:lpstr>
      <vt:lpstr>References/Recommended Additional Readings</vt:lpstr>
      <vt:lpstr>References/Recommended Additional Readings</vt:lpstr>
      <vt:lpstr>References/Recommended Additional Readings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Limits of Dependent Capitalism? Economic Crises and their place in the Mozambican Economy   Carlos Nuno Castel-Branco Research Group Coordinator, IESE Visiting Associate Professor, ISEG Researcher, CEsA carlos.castelbranco@gmail.com | cnbranco@iseg.ulisboa.pt </dc:title>
  <dc:creator>Carlos Castel-Branco</dc:creator>
  <cp:lastModifiedBy>Carlos Castel-Branco</cp:lastModifiedBy>
  <cp:revision>92</cp:revision>
  <cp:lastPrinted>2018-11-22T19:47:39Z</cp:lastPrinted>
  <dcterms:created xsi:type="dcterms:W3CDTF">2018-05-17T19:43:05Z</dcterms:created>
  <dcterms:modified xsi:type="dcterms:W3CDTF">2023-05-12T16:22:31Z</dcterms:modified>
</cp:coreProperties>
</file>